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6"/>
  </p:notesMasterIdLst>
  <p:sldIdLst>
    <p:sldId id="256" r:id="rId2"/>
    <p:sldId id="272" r:id="rId3"/>
    <p:sldId id="273" r:id="rId4"/>
    <p:sldId id="274" r:id="rId5"/>
    <p:sldId id="275" r:id="rId6"/>
    <p:sldId id="276" r:id="rId7"/>
    <p:sldId id="277" r:id="rId8"/>
    <p:sldId id="308" r:id="rId9"/>
    <p:sldId id="309" r:id="rId10"/>
    <p:sldId id="310" r:id="rId11"/>
    <p:sldId id="311" r:id="rId12"/>
    <p:sldId id="312" r:id="rId13"/>
    <p:sldId id="278" r:id="rId14"/>
    <p:sldId id="282" r:id="rId15"/>
    <p:sldId id="283" r:id="rId16"/>
    <p:sldId id="284" r:id="rId17"/>
    <p:sldId id="285" r:id="rId18"/>
    <p:sldId id="287" r:id="rId19"/>
    <p:sldId id="288" r:id="rId20"/>
    <p:sldId id="289" r:id="rId21"/>
    <p:sldId id="313" r:id="rId22"/>
    <p:sldId id="291" r:id="rId23"/>
    <p:sldId id="292" r:id="rId24"/>
    <p:sldId id="293" r:id="rId25"/>
  </p:sldIdLst>
  <p:sldSz cx="9144000" cy="5143500" type="screen16x9"/>
  <p:notesSz cx="6858000" cy="9144000"/>
  <p:embeddedFontLst>
    <p:embeddedFont>
      <p:font typeface="Consolas" panose="020B0609020204030204" pitchFamily="49" charset="0"/>
      <p:regular r:id="rId27"/>
      <p:bold r:id="rId28"/>
      <p:italic r:id="rId29"/>
      <p:boldItalic r:id="rId30"/>
    </p:embeddedFont>
    <p:embeddedFont>
      <p:font typeface="Fira Sans" panose="020B0503050000020004" pitchFamily="34" charset="0"/>
      <p:regular r:id="rId31"/>
      <p:bold r:id="rId32"/>
      <p:italic r:id="rId33"/>
      <p:boldItalic r:id="rId34"/>
    </p:embeddedFont>
    <p:embeddedFont>
      <p:font typeface="Fira Sans Medium" panose="020B0603050000020004" pitchFamily="34" charset="0"/>
      <p:regular r:id="rId35"/>
      <p:italic r:id="rId36"/>
    </p:embeddedFont>
    <p:embeddedFont>
      <p:font typeface="Garamond" panose="02020404030301010803" pitchFamily="18"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8" autoAdjust="0"/>
  </p:normalViewPr>
  <p:slideViewPr>
    <p:cSldViewPr snapToGrid="0">
      <p:cViewPr varScale="1">
        <p:scale>
          <a:sx n="161" d="100"/>
          <a:sy n="161" d="100"/>
        </p:scale>
        <p:origin x="86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oawesomeness.com/top-7-maps-ultimately-explain-map-projecti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bfe860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bfe860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us started, and before we dive into any coding, let’s go over some core geospatial concepts.</a:t>
            </a:r>
            <a:endParaRPr dirty="0"/>
          </a:p>
          <a:p>
            <a:pPr marL="0" lvl="0" indent="0" algn="l" rtl="0">
              <a:spcBef>
                <a:spcPts val="0"/>
              </a:spcBef>
              <a:spcAft>
                <a:spcPts val="0"/>
              </a:spcAft>
              <a:buNone/>
            </a:pPr>
            <a:r>
              <a:rPr lang="en" dirty="0"/>
              <a:t>Q: Raise your hand if you’ve worked with geospatial data before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figures for later: </a:t>
            </a:r>
            <a:r>
              <a:rPr lang="en" u="sng" dirty="0">
                <a:solidFill>
                  <a:schemeClr val="hlink"/>
                </a:solidFill>
                <a:hlinkClick r:id="rId3"/>
              </a:rPr>
              <a:t>https://www.geoawesomeness.com/top-7-maps-ultimately-explain-map-projections/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e7f3be44f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e7f3be44f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Image source: </a:t>
            </a:r>
            <a:r>
              <a:rPr lang="en"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Ta-da! And we’ll go ahead and draw all of our continents on here. Now that we have this lovely rendition of earth, we’ll go ahead and peel it.</a:t>
            </a:r>
            <a:endParaRPr dirty="0"/>
          </a:p>
        </p:txBody>
      </p:sp>
    </p:spTree>
    <p:extLst>
      <p:ext uri="{BB962C8B-B14F-4D97-AF65-F5344CB8AC3E}">
        <p14:creationId xmlns:p14="http://schemas.microsoft.com/office/powerpoint/2010/main" val="425372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e7f3be44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e7f3be44f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Image source: </a:t>
            </a:r>
            <a:r>
              <a:rPr lang="en"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And here’s one way to peel it,. This looks pretty similar to the maps you see when you google “world map” or the ones that were hung up in your elementary school classroom. But then thing is you can peel an orange multiple other ways</a:t>
            </a:r>
            <a:endParaRPr dirty="0"/>
          </a:p>
        </p:txBody>
      </p:sp>
    </p:spTree>
    <p:extLst>
      <p:ext uri="{BB962C8B-B14F-4D97-AF65-F5344CB8AC3E}">
        <p14:creationId xmlns:p14="http://schemas.microsoft.com/office/powerpoint/2010/main" val="2213476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e7f3be44f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e7f3be44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2488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e7f3be44f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e7f3be44f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PCS on the other hand introduce distortion since we’re looking at our locations on a flat plane. But this makes them great for area, shape.. And general measurements of distance. As with GCS, PCS also have some systems that are better for some locations other than others.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e7f3be44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e7f3be44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Geospatial data can be divided into two categories--- vector and raster.</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4dec96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4dec96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solidFill>
                  <a:srgbClr val="797979"/>
                </a:solidFill>
                <a:highlight>
                  <a:srgbClr val="FFFFFF"/>
                </a:highlight>
                <a:ea typeface="Open Sans"/>
                <a:cs typeface="Open Sans"/>
                <a:sym typeface="Open Sans"/>
              </a:rPr>
              <a:t>Vector data can be thought of data that you can connect the dots with. This type of data can include points, lines, and polygons.</a:t>
            </a:r>
            <a:endParaRPr sz="1500" dirty="0">
              <a:solidFill>
                <a:srgbClr val="797979"/>
              </a:solidFill>
              <a:highlight>
                <a:srgbClr val="FFFFFF"/>
              </a:highlight>
              <a:ea typeface="Open Sans"/>
              <a:cs typeface="Open Sans"/>
              <a:sym typeface="Open Sans"/>
            </a:endParaRPr>
          </a:p>
          <a:p>
            <a:pPr marL="0" lvl="0" indent="0" algn="l" rtl="0">
              <a:spcBef>
                <a:spcPts val="0"/>
              </a:spcBef>
              <a:spcAft>
                <a:spcPts val="0"/>
              </a:spcAft>
              <a:buNone/>
            </a:pPr>
            <a:endParaRPr sz="1500" dirty="0">
              <a:solidFill>
                <a:srgbClr val="797979"/>
              </a:solidFill>
              <a:highlight>
                <a:srgbClr val="FFFFFF"/>
              </a:highlight>
              <a:ea typeface="Open Sans"/>
              <a:cs typeface="Open Sans"/>
              <a:sym typeface="Open Sans"/>
            </a:endParaRPr>
          </a:p>
          <a:p>
            <a:pPr marL="0" lvl="0" indent="0" algn="l" rtl="0">
              <a:spcBef>
                <a:spcPts val="0"/>
              </a:spcBef>
              <a:spcAft>
                <a:spcPts val="0"/>
              </a:spcAft>
              <a:buNone/>
            </a:pPr>
            <a:endParaRPr sz="1500" dirty="0">
              <a:solidFill>
                <a:srgbClr val="797979"/>
              </a:solidFill>
              <a:highlight>
                <a:srgbClr val="FFFFFF"/>
              </a:highlight>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e7f3be44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e7f3be44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Each of these geometry types can be for a different type of information. Points could be great for showing us where crimes have occurred historically. Lines could show us the location and length about where freeways are in the city. Polygons could help us show different information about different neighborhoods.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14dec961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14dec961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We’ll now briefly talk about what this vector data looks like when you open it up.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Furthermore, each of these features have an associated geometry or geometry collection. So in our first table our geometry is a point,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One last thing about vector data-- each group of features is called a layer. So you could have all three of these data, and each dataset would be its own layer.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I’ll pause for a moment for any questions. Feel free to drop them in the chat or unmute to ask your question.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e7f3be44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e7f3be44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let’s go to Raster data! Do you notice anything about this image that seems different from what we had looked at for vector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RIght, so raster data looks more continuous. Our dataren’t defined by geometries--- rather, it’s like this quilt of little squares, each square holding a value. These squares could be something like 30 by 30meters, and each one could hold information such as elevation.</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7f3be44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7f3be44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e7f3be44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e7f3be44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 Geospatial Data is a location that is given by a set of coordinates. Anatone WA has specific coordinates associated with its location, a latitude and a longitude. The specific values we use to answer the question of “where” can differ by the coordinate reference system we use.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e7f3be44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e7f3be44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One common raster data type is images! If you zoom way way in into this something like this picture, you’d see squares of different colors. </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e7f3be44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e7f3be44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that we know we have these two types of datasets, we can talk about when to use each. Vector data are better for when you have discreetly bounded data. This could be for counties, rivers, etc. On the other hand, raster data is better for continuous data (like the image we just looked at), or maybe something like temperature, elevation or rainfall.</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4e811c0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4e811c0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these two datasets come in different file formats, so you’ll know what it is before you pull it in for whatever GIS software you’re using. Some common ones I use are shapefile and geojsons for vector data, and geotiffs for raster data.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e7f3be44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e7f3be44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Although these two types of data look different, and come in different formats, you can still use a combination of raster and vector data to answers questions that you’re probably aiming to answer through your own work.</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I’m going to take a second breather here before we move on. What kind of questions do you all have?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e7f3be44f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e7f3be44f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Coordinate References Systems, or CRS for short, is a way to give numerical coordinates for a position on earth. So for Anatone, WA we used a specific pair of latitude and longitude numbers to specify where it is on planet earth.</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e7f3be44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e7f3be44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These latitude and longitude pairs are what make make geometries geographies! With this pair of numbers you can point to a specific point on the globe.</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e7f3be44f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e7f3be44f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Anatone, WA could actually have different pairs of values depending on the CRS we use. This is because there are different CRSs, with each one based on a different set of knowledge about the shape of our earth. Well what do I mean by that...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f3be44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f3be44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t>So we have two types of CRS: Geographic and Projected </a:t>
            </a:r>
            <a:endParaRPr sz="1400" dirty="0"/>
          </a:p>
          <a:p>
            <a:pPr marL="457200" lvl="0" indent="-317500" algn="l" rtl="0">
              <a:spcBef>
                <a:spcPts val="0"/>
              </a:spcBef>
              <a:spcAft>
                <a:spcPts val="0"/>
              </a:spcAft>
              <a:buSzPts val="1400"/>
              <a:buChar char="●"/>
            </a:pPr>
            <a:r>
              <a:rPr lang="en" sz="1400" dirty="0"/>
              <a:t>GCS is good for storing data and has units of degrees</a:t>
            </a:r>
            <a:endParaRPr sz="1400" dirty="0"/>
          </a:p>
          <a:p>
            <a:pPr marL="457200" lvl="0" indent="-317500" algn="l" rtl="0">
              <a:spcBef>
                <a:spcPts val="0"/>
              </a:spcBef>
              <a:spcAft>
                <a:spcPts val="0"/>
              </a:spcAft>
              <a:buSzPts val="1400"/>
              <a:buChar char="●"/>
            </a:pPr>
            <a:r>
              <a:rPr lang="en" sz="1400" dirty="0"/>
              <a:t>PCS is good for analyzing data and has units of feet or meters</a:t>
            </a:r>
            <a:endParaRPr sz="1400" dirty="0"/>
          </a:p>
          <a:p>
            <a:pPr marL="0" lvl="0" indent="0" algn="l" rtl="0">
              <a:spcBef>
                <a:spcPts val="0"/>
              </a:spcBef>
              <a:spcAft>
                <a:spcPts val="0"/>
              </a:spcAft>
              <a:buNone/>
            </a:pPr>
            <a:r>
              <a:rPr lang="en" dirty="0"/>
              <a:t>Let’s go through these two types in detail</a:t>
            </a:r>
            <a:endParaRPr dirty="0"/>
          </a:p>
        </p:txBody>
      </p:sp>
      <p:sp>
        <p:nvSpPr>
          <p:cNvPr id="247" name="Google Shape;247;g9e7f3be44f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latin typeface="Fira Sans" panose="020B0503050000020004" pitchFamily="34" charset="0"/>
              </a:rPr>
              <a:t>6</a:t>
            </a:fld>
            <a:endParaRPr dirty="0">
              <a:latin typeface="Fira Sans" panose="020B05030500000200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e7f3be44f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e7f3be44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GCS are actually quite popular and as you become more familiar with geospatial data and work with different datasets, two CRS you will probably run into are WGS84 and NAD83. </a:t>
            </a:r>
            <a:endParaRPr dirty="0"/>
          </a:p>
          <a:p>
            <a:pPr marL="0" lvl="0" indent="0" algn="l" rtl="0">
              <a:spcBef>
                <a:spcPts val="0"/>
              </a:spcBef>
              <a:spcAft>
                <a:spcPts val="0"/>
              </a:spcAft>
              <a:buNone/>
            </a:pPr>
            <a:r>
              <a:rPr lang="en" dirty="0"/>
              <a:t>Why do you think people will use different CRS for different places or reasons? Sometimes different CRS work better in one location rather than another. NAD83 is actually great to use if you’re looking at the US. Those 4 digit numbers you see next to NAD83 is the EPSG code. These codes are what you’ll be using in Python and R to designate a specific CRS.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e7f3be44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e7f3be44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3023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e7f3be44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9e7f3be44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Image source: </a:t>
            </a:r>
            <a:r>
              <a:rPr lang="en" u="sng" dirty="0">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Here is our orange… let’s pretend now that it is perfectly spherical</a:t>
            </a:r>
            <a:endParaRPr dirty="0"/>
          </a:p>
        </p:txBody>
      </p:sp>
    </p:spTree>
    <p:extLst>
      <p:ext uri="{BB962C8B-B14F-4D97-AF65-F5344CB8AC3E}">
        <p14:creationId xmlns:p14="http://schemas.microsoft.com/office/powerpoint/2010/main" val="3976171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atin typeface="Fira Sans Medium" panose="020B0603050000020004" pitchFamily="34" charset="0"/>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atin typeface="Fira Sans" panose="020B05030500000200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1" y="211322"/>
            <a:ext cx="74643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3000"/>
              <a:buFont typeface="Georgia"/>
              <a:buNone/>
              <a:defRPr sz="3000">
                <a:latin typeface="Fira Sans Medium" panose="020B0603050000020004" pitchFamily="34" charset="0"/>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dirty="0"/>
          </a:p>
        </p:txBody>
      </p:sp>
      <p:sp>
        <p:nvSpPr>
          <p:cNvPr id="56" name="Google Shape;56;p14"/>
          <p:cNvSpPr txBox="1">
            <a:spLocks noGrp="1"/>
          </p:cNvSpPr>
          <p:nvPr>
            <p:ph type="body" idx="1"/>
          </p:nvPr>
        </p:nvSpPr>
        <p:spPr>
          <a:xfrm>
            <a:off x="457201" y="1378333"/>
            <a:ext cx="37179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latin typeface="Fira Sans" panose="020B0503050000020004" pitchFamily="34" charset="0"/>
              </a:defRPr>
            </a:lvl1pPr>
            <a:lvl2pPr marL="914400" lvl="1" indent="-317500" algn="l" rtl="0">
              <a:spcBef>
                <a:spcPts val="1600"/>
              </a:spcBef>
              <a:spcAft>
                <a:spcPts val="0"/>
              </a:spcAft>
              <a:buClr>
                <a:srgbClr val="2D637F"/>
              </a:buClr>
              <a:buSzPts val="1400"/>
              <a:buChar char="○"/>
              <a:defRPr sz="1400"/>
            </a:lvl2pPr>
            <a:lvl3pPr marL="1371600" lvl="2" indent="-317500" algn="l" rtl="0">
              <a:spcBef>
                <a:spcPts val="1600"/>
              </a:spcBef>
              <a:spcAft>
                <a:spcPts val="0"/>
              </a:spcAft>
              <a:buClr>
                <a:srgbClr val="2D637F"/>
              </a:buClr>
              <a:buSzPts val="1400"/>
              <a:buChar char="■"/>
              <a:defRPr sz="1400"/>
            </a:lvl3pPr>
            <a:lvl4pPr marL="1828800" lvl="3" indent="-317500" algn="l" rtl="0">
              <a:spcBef>
                <a:spcPts val="1600"/>
              </a:spcBef>
              <a:spcAft>
                <a:spcPts val="0"/>
              </a:spcAft>
              <a:buClr>
                <a:srgbClr val="2D637F"/>
              </a:buClr>
              <a:buSzPts val="1400"/>
              <a:buChar char="●"/>
              <a:defRPr sz="1400"/>
            </a:lvl4pPr>
            <a:lvl5pPr marL="2286000" lvl="4" indent="-317500" algn="l" rtl="0">
              <a:spcBef>
                <a:spcPts val="1600"/>
              </a:spcBef>
              <a:spcAft>
                <a:spcPts val="0"/>
              </a:spcAft>
              <a:buClr>
                <a:srgbClr val="2D637F"/>
              </a:buClr>
              <a:buSzPts val="1400"/>
              <a:buChar char="○"/>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dirty="0"/>
          </a:p>
        </p:txBody>
      </p:sp>
      <p:sp>
        <p:nvSpPr>
          <p:cNvPr id="57" name="Google Shape;57;p14"/>
          <p:cNvSpPr txBox="1">
            <a:spLocks noGrp="1"/>
          </p:cNvSpPr>
          <p:nvPr>
            <p:ph type="body" idx="2"/>
          </p:nvPr>
        </p:nvSpPr>
        <p:spPr>
          <a:xfrm>
            <a:off x="4175125" y="1378333"/>
            <a:ext cx="37464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solidFill>
                  <a:srgbClr val="2D637F"/>
                </a:solidFill>
                <a:latin typeface="Fira Sans" panose="020B0503050000020004" pitchFamily="34" charset="0"/>
              </a:defRPr>
            </a:lvl1pPr>
            <a:lvl2pPr marL="914400" lvl="1" indent="-317500" algn="l" rtl="0">
              <a:spcBef>
                <a:spcPts val="1600"/>
              </a:spcBef>
              <a:spcAft>
                <a:spcPts val="0"/>
              </a:spcAft>
              <a:buClr>
                <a:srgbClr val="2D637F"/>
              </a:buClr>
              <a:buSzPts val="1400"/>
              <a:buChar char="○"/>
              <a:defRPr sz="1400">
                <a:solidFill>
                  <a:srgbClr val="2D637F"/>
                </a:solidFill>
              </a:defRPr>
            </a:lvl2pPr>
            <a:lvl3pPr marL="1371600" lvl="2" indent="-317500" algn="l" rtl="0">
              <a:spcBef>
                <a:spcPts val="1600"/>
              </a:spcBef>
              <a:spcAft>
                <a:spcPts val="0"/>
              </a:spcAft>
              <a:buClr>
                <a:srgbClr val="2D637F"/>
              </a:buClr>
              <a:buSzPts val="1400"/>
              <a:buChar char="■"/>
              <a:defRPr sz="1400">
                <a:solidFill>
                  <a:srgbClr val="2D637F"/>
                </a:solidFill>
              </a:defRPr>
            </a:lvl3pPr>
            <a:lvl4pPr marL="1828800" lvl="3" indent="-317500" algn="l" rtl="0">
              <a:spcBef>
                <a:spcPts val="1600"/>
              </a:spcBef>
              <a:spcAft>
                <a:spcPts val="0"/>
              </a:spcAft>
              <a:buClr>
                <a:srgbClr val="2D637F"/>
              </a:buClr>
              <a:buSzPts val="1400"/>
              <a:buChar char="●"/>
              <a:defRPr sz="1400">
                <a:solidFill>
                  <a:srgbClr val="2D637F"/>
                </a:solidFill>
              </a:defRPr>
            </a:lvl4pPr>
            <a:lvl5pPr marL="2286000" lvl="4" indent="-317500" algn="l" rtl="0">
              <a:spcBef>
                <a:spcPts val="1600"/>
              </a:spcBef>
              <a:spcAft>
                <a:spcPts val="0"/>
              </a:spcAft>
              <a:buClr>
                <a:srgbClr val="2D637F"/>
              </a:buClr>
              <a:buSzPts val="1400"/>
              <a:buChar char="○"/>
              <a:defRPr>
                <a:solidFill>
                  <a:srgbClr val="2D637F"/>
                </a:solidFill>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dirty="0"/>
          </a:p>
        </p:txBody>
      </p: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208360"/>
            <a:ext cx="8229600" cy="8547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2800"/>
              <a:buNone/>
              <a:defRPr sz="4200" b="0" i="0" u="none" strike="noStrike" cap="none">
                <a:solidFill>
                  <a:schemeClr val="dk2"/>
                </a:solidFill>
                <a:latin typeface="Fira Sans" panose="020B0503050000020004" pitchFamily="34" charset="0"/>
                <a:ea typeface="Fira Sans" panose="020B0503050000020004" pitchFamily="34" charset="0"/>
                <a:cs typeface="Fira Sans" panose="020B0503050000020004" pitchFamily="34" charset="0"/>
                <a:sym typeface="Garamond"/>
              </a:defRPr>
            </a:lvl1pPr>
            <a:lvl2pPr marL="0" marR="0" lvl="1"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2pPr>
            <a:lvl3pPr marL="0" marR="0" lvl="2"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3pPr>
            <a:lvl4pPr marL="0" marR="0" lvl="3"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4pPr>
            <a:lvl5pPr marL="0" marR="0" lvl="4"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5pPr>
            <a:lvl6pPr marL="457200" marR="0" lvl="5"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6pPr>
            <a:lvl7pPr marL="914400" marR="0" lvl="6"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7pPr>
            <a:lvl8pPr marL="1371600" marR="0" lvl="7"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8pPr>
            <a:lvl9pPr marL="1828800" marR="0" lvl="8"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9pPr>
          </a:lstStyle>
          <a:p>
            <a:endParaRPr dirty="0"/>
          </a:p>
        </p:txBody>
      </p:sp>
      <p:sp>
        <p:nvSpPr>
          <p:cNvPr id="67" name="Google Shape;67;p16"/>
          <p:cNvSpPr txBox="1">
            <a:spLocks noGrp="1"/>
          </p:cNvSpPr>
          <p:nvPr>
            <p:ph type="body" idx="1"/>
          </p:nvPr>
        </p:nvSpPr>
        <p:spPr>
          <a:xfrm>
            <a:off x="457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Fira Sans" panose="020B0503050000020004" pitchFamily="34" charset="0"/>
                <a:ea typeface="Fira Sans" panose="020B0503050000020004" pitchFamily="34" charset="0"/>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dirty="0"/>
          </a:p>
        </p:txBody>
      </p:sp>
      <p:sp>
        <p:nvSpPr>
          <p:cNvPr id="68" name="Google Shape;68;p16"/>
          <p:cNvSpPr txBox="1">
            <a:spLocks noGrp="1"/>
          </p:cNvSpPr>
          <p:nvPr>
            <p:ph type="body" idx="2"/>
          </p:nvPr>
        </p:nvSpPr>
        <p:spPr>
          <a:xfrm>
            <a:off x="4648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Fira Sans" panose="020B0503050000020004" pitchFamily="34" charset="0"/>
                <a:ea typeface="Fira Sans" panose="020B0503050000020004" pitchFamily="34" charset="0"/>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dirty="0"/>
          </a:p>
        </p:txBody>
      </p:sp>
      <p:sp>
        <p:nvSpPr>
          <p:cNvPr id="69" name="Google Shape;69;p16"/>
          <p:cNvSpPr txBox="1">
            <a:spLocks noGrp="1"/>
          </p:cNvSpPr>
          <p:nvPr>
            <p:ph type="dt" idx="10"/>
          </p:nvPr>
        </p:nvSpPr>
        <p:spPr>
          <a:xfrm>
            <a:off x="457200" y="4682728"/>
            <a:ext cx="2133600" cy="342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chemeClr val="dk1"/>
                </a:solidFill>
                <a:latin typeface="Fira Sans" panose="020B0503050000020004" pitchFamily="34" charset="0"/>
                <a:ea typeface="Fira Sans" panose="020B0503050000020004" pitchFamily="34" charset="0"/>
                <a:cs typeface="Fira Sans" panose="020B0503050000020004" pitchFamily="34" charset="0"/>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en-US" dirty="0"/>
          </a:p>
        </p:txBody>
      </p:sp>
      <p:sp>
        <p:nvSpPr>
          <p:cNvPr id="70" name="Google Shape;70;p16"/>
          <p:cNvSpPr txBox="1">
            <a:spLocks noGrp="1"/>
          </p:cNvSpPr>
          <p:nvPr>
            <p:ph type="ftr" idx="11"/>
          </p:nvPr>
        </p:nvSpPr>
        <p:spPr>
          <a:xfrm>
            <a:off x="3124200" y="4686300"/>
            <a:ext cx="2895600" cy="3429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1200">
                <a:solidFill>
                  <a:schemeClr val="dk1"/>
                </a:solidFill>
                <a:latin typeface="Fira Sans" panose="020B0503050000020004" pitchFamily="34" charset="0"/>
                <a:ea typeface="Fira Sans" panose="020B0503050000020004" pitchFamily="34" charset="0"/>
                <a:cs typeface="Fira Sans" panose="020B0503050000020004" pitchFamily="34" charset="0"/>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lang="en-US" dirty="0"/>
          </a:p>
        </p:txBody>
      </p:sp>
      <p:sp>
        <p:nvSpPr>
          <p:cNvPr id="71" name="Google Shape;71;p16"/>
          <p:cNvSpPr txBox="1">
            <a:spLocks noGrp="1"/>
          </p:cNvSpPr>
          <p:nvPr>
            <p:ph type="sldNum" idx="12"/>
          </p:nvPr>
        </p:nvSpPr>
        <p:spPr>
          <a:xfrm>
            <a:off x="6553200" y="4682728"/>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a:solidFill>
                  <a:schemeClr val="dk1"/>
                </a:solidFill>
                <a:latin typeface="Fira Sans" panose="020B0503050000020004" pitchFamily="34" charset="0"/>
                <a:ea typeface="Fira Sans" panose="020B0503050000020004" pitchFamily="34" charset="0"/>
                <a:cs typeface="Fira Sans" panose="020B0503050000020004" pitchFamily="34" charset="0"/>
                <a:sym typeface="Garamond"/>
              </a:defRPr>
            </a:lvl1pPr>
            <a:lvl2pPr marL="0" marR="0" lvl="1" indent="0" algn="r" rtl="0">
              <a:spcBef>
                <a:spcPts val="0"/>
              </a:spcBef>
              <a:spcAft>
                <a:spcPts val="0"/>
              </a:spcAft>
              <a:buNone/>
              <a:defRPr sz="1200">
                <a:solidFill>
                  <a:schemeClr val="dk1"/>
                </a:solidFill>
                <a:latin typeface="Garamond"/>
                <a:ea typeface="Garamond"/>
                <a:cs typeface="Garamond"/>
                <a:sym typeface="Garamond"/>
              </a:defRPr>
            </a:lvl2pPr>
            <a:lvl3pPr marL="0" marR="0" lvl="2" indent="0" algn="r" rtl="0">
              <a:spcBef>
                <a:spcPts val="0"/>
              </a:spcBef>
              <a:spcAft>
                <a:spcPts val="0"/>
              </a:spcAft>
              <a:buNone/>
              <a:defRPr sz="1200">
                <a:solidFill>
                  <a:schemeClr val="dk1"/>
                </a:solidFill>
                <a:latin typeface="Garamond"/>
                <a:ea typeface="Garamond"/>
                <a:cs typeface="Garamond"/>
                <a:sym typeface="Garamond"/>
              </a:defRPr>
            </a:lvl3pPr>
            <a:lvl4pPr marL="0" marR="0" lvl="3" indent="0" algn="r" rtl="0">
              <a:spcBef>
                <a:spcPts val="0"/>
              </a:spcBef>
              <a:spcAft>
                <a:spcPts val="0"/>
              </a:spcAft>
              <a:buNone/>
              <a:defRPr sz="1200">
                <a:solidFill>
                  <a:schemeClr val="dk1"/>
                </a:solidFill>
                <a:latin typeface="Garamond"/>
                <a:ea typeface="Garamond"/>
                <a:cs typeface="Garamond"/>
                <a:sym typeface="Garamond"/>
              </a:defRPr>
            </a:lvl4pPr>
            <a:lvl5pPr marL="0" marR="0" lvl="4" indent="0" algn="r" rtl="0">
              <a:spcBef>
                <a:spcPts val="0"/>
              </a:spcBef>
              <a:spcAft>
                <a:spcPts val="0"/>
              </a:spcAft>
              <a:buNone/>
              <a:defRPr sz="1200">
                <a:solidFill>
                  <a:schemeClr val="dk1"/>
                </a:solidFill>
                <a:latin typeface="Garamond"/>
                <a:ea typeface="Garamond"/>
                <a:cs typeface="Garamond"/>
                <a:sym typeface="Garamond"/>
              </a:defRPr>
            </a:lvl5pPr>
            <a:lvl6pPr marL="0" marR="0" lvl="5" indent="0" algn="r" rtl="0">
              <a:spcBef>
                <a:spcPts val="0"/>
              </a:spcBef>
              <a:spcAft>
                <a:spcPts val="0"/>
              </a:spcAft>
              <a:buNone/>
              <a:defRPr sz="1200">
                <a:solidFill>
                  <a:schemeClr val="dk1"/>
                </a:solidFill>
                <a:latin typeface="Garamond"/>
                <a:ea typeface="Garamond"/>
                <a:cs typeface="Garamond"/>
                <a:sym typeface="Garamond"/>
              </a:defRPr>
            </a:lvl6pPr>
            <a:lvl7pPr marL="0" marR="0" lvl="6" indent="0" algn="r" rtl="0">
              <a:spcBef>
                <a:spcPts val="0"/>
              </a:spcBef>
              <a:spcAft>
                <a:spcPts val="0"/>
              </a:spcAft>
              <a:buNone/>
              <a:defRPr sz="1200">
                <a:solidFill>
                  <a:schemeClr val="dk1"/>
                </a:solidFill>
                <a:latin typeface="Garamond"/>
                <a:ea typeface="Garamond"/>
                <a:cs typeface="Garamond"/>
                <a:sym typeface="Garamond"/>
              </a:defRPr>
            </a:lvl7pPr>
            <a:lvl8pPr marL="0" marR="0" lvl="7" indent="0" algn="r" rtl="0">
              <a:spcBef>
                <a:spcPts val="0"/>
              </a:spcBef>
              <a:spcAft>
                <a:spcPts val="0"/>
              </a:spcAft>
              <a:buNone/>
              <a:defRPr sz="1200">
                <a:solidFill>
                  <a:schemeClr val="dk1"/>
                </a:solidFill>
                <a:latin typeface="Garamond"/>
                <a:ea typeface="Garamond"/>
                <a:cs typeface="Garamond"/>
                <a:sym typeface="Garamond"/>
              </a:defRPr>
            </a:lvl8pPr>
            <a:lvl9pPr marL="0" marR="0" lvl="8" indent="0" algn="r" rtl="0">
              <a:spcBef>
                <a:spcPts val="0"/>
              </a:spcBef>
              <a:spcAft>
                <a:spcPts val="0"/>
              </a:spcAft>
              <a:buNone/>
              <a:defRPr sz="1200">
                <a:solidFill>
                  <a:schemeClr val="dk1"/>
                </a:solidFill>
                <a:latin typeface="Garamond"/>
                <a:ea typeface="Garamond"/>
                <a:cs typeface="Garamond"/>
                <a:sym typeface="Garamond"/>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Fira Sans Medium" panose="020B06030500000200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atin typeface="Fira Sans" panose="020B05030500000200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Fira Sans Medium" panose="020B06030500000200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Fira Sans" panose="020B05030500000200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atin typeface="Fira Sans" panose="020B05030500000200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atin typeface="Fira Sans Medium" panose="020B0603050000020004"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27" name="Google Shape;27;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atin typeface="Fira Sans Medium" panose="020B0603050000020004" pitchFamily="34" charset="0"/>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dirty="0"/>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atin typeface="Fira Sans" panose="020B0503050000020004" pitchFamily="34" charset="0"/>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dirty="0"/>
          </a:p>
        </p:txBody>
      </p:sp>
      <p:sp>
        <p:nvSpPr>
          <p:cNvPr id="31" name="Google Shape;31;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atin typeface="Fira Sans Medium" panose="020B0603050000020004" pitchFamily="34" charset="0"/>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dirty="0"/>
          </a:p>
        </p:txBody>
      </p:sp>
      <p:sp>
        <p:nvSpPr>
          <p:cNvPr id="34" name="Google Shape;34;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ira Sans" panose="020B0503050000020004" pitchFamily="34" charset="0"/>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atin typeface="Fira Sans Medium" panose="020B0603050000020004" pitchFamily="34" charset="0"/>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dirty="0"/>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Fira Sans" panose="020B0503050000020004" pitchFamily="34" charset="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dirty="0"/>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atin typeface="Fira Sans" panose="020B0503050000020004" pitchFamily="34" charset="0"/>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40" name="Google Shape;40;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atin typeface="Fira Sans" panose="020B0503050000020004" pitchFamily="34" charset="0"/>
              </a:defRPr>
            </a:lvl1pPr>
          </a:lstStyle>
          <a:p>
            <a:endParaRPr dirty="0"/>
          </a:p>
        </p:txBody>
      </p:sp>
      <p:sp>
        <p:nvSpPr>
          <p:cNvPr id="43" name="Google Shape;43;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atin typeface="Fira Sans Medium" panose="020B0603050000020004" pitchFamily="34" charset="0"/>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atin typeface="Fira Sans" panose="020B0503050000020004" pitchFamily="34" charset="0"/>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dirty="0"/>
          </a:p>
        </p:txBody>
      </p:sp>
      <p:sp>
        <p:nvSpPr>
          <p:cNvPr id="47" name="Google Shape;47;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101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dirty="0"/>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latin typeface="Fira Sans" panose="020B0503050000020004" pitchFamily="34" charset="0"/>
              </a:defRPr>
            </a:lvl1pPr>
            <a:lvl2pPr lvl="1" algn="r">
              <a:buNone/>
              <a:defRPr sz="1000" b="1">
                <a:solidFill>
                  <a:srgbClr val="FFFFFF"/>
                </a:solidFill>
              </a:defRPr>
            </a:lvl2pPr>
            <a:lvl3pPr lvl="2" algn="r">
              <a:buNone/>
              <a:defRPr sz="1000" b="1">
                <a:solidFill>
                  <a:srgbClr val="FFFFFF"/>
                </a:solidFill>
              </a:defRPr>
            </a:lvl3pPr>
            <a:lvl4pPr lvl="3" algn="r">
              <a:buNone/>
              <a:defRPr sz="1000" b="1">
                <a:solidFill>
                  <a:srgbClr val="FFFFFF"/>
                </a:solidFill>
              </a:defRPr>
            </a:lvl4pPr>
            <a:lvl5pPr lvl="4" algn="r">
              <a:buNone/>
              <a:defRPr sz="1000" b="1">
                <a:solidFill>
                  <a:srgbClr val="FFFFFF"/>
                </a:solidFill>
              </a:defRPr>
            </a:lvl5pPr>
            <a:lvl6pPr lvl="5" algn="r">
              <a:buNone/>
              <a:defRPr sz="1000" b="1">
                <a:solidFill>
                  <a:srgbClr val="FFFFFF"/>
                </a:solidFill>
              </a:defRPr>
            </a:lvl6pPr>
            <a:lvl7pPr lvl="6" algn="r">
              <a:buNone/>
              <a:defRPr sz="1000" b="1">
                <a:solidFill>
                  <a:srgbClr val="FFFFFF"/>
                </a:solidFill>
              </a:defRPr>
            </a:lvl7pPr>
            <a:lvl8pPr lvl="7" algn="r">
              <a:buNone/>
              <a:defRPr sz="1000" b="1">
                <a:solidFill>
                  <a:srgbClr val="FFFFFF"/>
                </a:solidFill>
              </a:defRPr>
            </a:lvl8pPr>
            <a:lvl9pPr lvl="8" algn="r">
              <a:buNone/>
              <a:defRPr sz="1000" b="1">
                <a:solidFill>
                  <a:srgbClr val="FFFFFF"/>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ira Sans" panose="020B0503050000020004" pitchFamily="34" charset="0"/>
          <a:ea typeface="Fira Sans" panose="020B05030500000200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dlab-berkeley/R-Geospatial-Fundamentals/blob/master/docs/01_Overview_Geospatial_Data.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creativecommons.org/licenses/by-nc-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11700" y="744574"/>
            <a:ext cx="8520600" cy="2147639"/>
          </a:xfrm>
          <a:prstGeom prst="rect">
            <a:avLst/>
          </a:prstGeom>
          <a:noFill/>
          <a:ln>
            <a:noFill/>
          </a:ln>
        </p:spPr>
        <p:style>
          <a:lnRef idx="0">
            <a:scrgbClr r="0" g="0" b="0"/>
          </a:lnRef>
          <a:fillRef idx="0">
            <a:scrgbClr r="0" g="0" b="0"/>
          </a:fillRef>
          <a:effectRef idx="0">
            <a:scrgbClr r="0" g="0" b="0"/>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tx1"/>
                </a:solidFill>
              </a:rPr>
              <a:t>Brief Intro to </a:t>
            </a:r>
            <a:endParaRPr sz="4800" dirty="0">
              <a:solidFill>
                <a:schemeClr val="tx1"/>
              </a:solidFill>
            </a:endParaRPr>
          </a:p>
          <a:p>
            <a:pPr marL="0" lvl="0" indent="0" algn="ctr" rtl="0">
              <a:spcBef>
                <a:spcPts val="0"/>
              </a:spcBef>
              <a:spcAft>
                <a:spcPts val="0"/>
              </a:spcAft>
              <a:buNone/>
            </a:pPr>
            <a:r>
              <a:rPr lang="en" sz="4800" dirty="0">
                <a:solidFill>
                  <a:schemeClr val="tx1"/>
                </a:solidFill>
              </a:rPr>
              <a:t>Geospatial Data</a:t>
            </a:r>
            <a:endParaRPr sz="4800" dirty="0">
              <a:solidFill>
                <a:schemeClr val="tx1"/>
              </a:solidFill>
            </a:endParaRPr>
          </a:p>
        </p:txBody>
      </p:sp>
      <p:sp>
        <p:nvSpPr>
          <p:cNvPr id="85" name="Google Shape;85;p19"/>
          <p:cNvSpPr txBox="1">
            <a:spLocks noGrp="1"/>
          </p:cNvSpPr>
          <p:nvPr>
            <p:ph type="subTitle" idx="1"/>
          </p:nvPr>
        </p:nvSpPr>
        <p:spPr>
          <a:xfrm>
            <a:off x="2036233" y="3242882"/>
            <a:ext cx="5071533" cy="139685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1600" dirty="0">
                <a:ea typeface="Times New Roman"/>
                <a:cs typeface="Times New Roman"/>
                <a:sym typeface="Times New Roman"/>
              </a:rPr>
              <a:t>Modified from “</a:t>
            </a:r>
            <a:r>
              <a:rPr lang="en-US" sz="1600" dirty="0">
                <a:ea typeface="Times New Roman"/>
                <a:cs typeface="Times New Roman"/>
                <a:sym typeface="Times New Roman"/>
                <a:hlinkClick r:id="rId3"/>
              </a:rPr>
              <a:t>Overview of Geospatial Data</a:t>
            </a:r>
            <a:r>
              <a:rPr lang="en-US" sz="1600" dirty="0">
                <a:ea typeface="Times New Roman"/>
                <a:cs typeface="Times New Roman"/>
                <a:sym typeface="Times New Roman"/>
              </a:rPr>
              <a:t>” </a:t>
            </a:r>
            <a:br>
              <a:rPr lang="en-US" sz="1600" dirty="0">
                <a:ea typeface="Times New Roman"/>
                <a:cs typeface="Times New Roman"/>
                <a:sym typeface="Times New Roman"/>
              </a:rPr>
            </a:br>
            <a:r>
              <a:rPr lang="en-US" sz="1600" dirty="0">
                <a:ea typeface="Times New Roman"/>
                <a:cs typeface="Times New Roman"/>
                <a:sym typeface="Times New Roman"/>
              </a:rPr>
              <a:t>by Patty </a:t>
            </a:r>
            <a:r>
              <a:rPr lang="en-US" sz="1600" dirty="0" err="1">
                <a:ea typeface="Times New Roman"/>
                <a:cs typeface="Times New Roman"/>
                <a:sym typeface="Times New Roman"/>
              </a:rPr>
              <a:t>Frontiera</a:t>
            </a:r>
            <a:r>
              <a:rPr lang="en-US" sz="1600" dirty="0">
                <a:ea typeface="Times New Roman"/>
                <a:cs typeface="Times New Roman"/>
                <a:sym typeface="Times New Roman"/>
              </a:rPr>
              <a:t>, Drew Hart, and Hikari Murayama of UC Berkeley’s D-Lab, used under </a:t>
            </a:r>
            <a:r>
              <a:rPr lang="en-US" sz="1600" dirty="0">
                <a:ea typeface="Times New Roman"/>
                <a:cs typeface="Times New Roman"/>
                <a:sym typeface="Times New Roman"/>
                <a:hlinkClick r:id="rId4"/>
              </a:rPr>
              <a:t>CC BY-NC-SA 4.0</a:t>
            </a:r>
            <a:r>
              <a:rPr lang="en-US" sz="1600" dirty="0">
                <a:ea typeface="Times New Roman"/>
                <a:cs typeface="Times New Roman"/>
                <a:sym typeface="Times New Roman"/>
              </a:rPr>
              <a:t>.</a:t>
            </a:r>
            <a:endParaRPr sz="1600" dirty="0">
              <a:ea typeface="Times New Roman"/>
              <a:cs typeface="Times New Roman"/>
              <a:sym typeface="Times New Roman"/>
            </a:endParaRPr>
          </a:p>
        </p:txBody>
      </p:sp>
      <p:sp>
        <p:nvSpPr>
          <p:cNvPr id="86" name="Google Shape;86;p1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58" name="Google Shape;558;p7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dirty="0"/>
          </a:p>
        </p:txBody>
      </p:sp>
      <p:pic>
        <p:nvPicPr>
          <p:cNvPr id="559" name="Google Shape;559;p7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0751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65" name="Google Shape;565;p7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dirty="0"/>
          </a:p>
        </p:txBody>
      </p:sp>
      <p:pic>
        <p:nvPicPr>
          <p:cNvPr id="566" name="Google Shape;566;p74"/>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09131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2" name="Google Shape;572;p7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574" name="Google Shape;574;p75"/>
          <p:cNvPicPr preferRelativeResize="0"/>
          <p:nvPr/>
        </p:nvPicPr>
        <p:blipFill>
          <a:blip r:embed="rId3">
            <a:alphaModFix/>
          </a:blip>
          <a:stretch>
            <a:fillRect/>
          </a:stretch>
        </p:blipFill>
        <p:spPr>
          <a:xfrm>
            <a:off x="4134900" y="0"/>
            <a:ext cx="5571077" cy="3133725"/>
          </a:xfrm>
          <a:prstGeom prst="rect">
            <a:avLst/>
          </a:prstGeom>
          <a:noFill/>
          <a:ln>
            <a:noFill/>
          </a:ln>
        </p:spPr>
      </p:pic>
      <p:pic>
        <p:nvPicPr>
          <p:cNvPr id="575" name="Google Shape;575;p75"/>
          <p:cNvPicPr preferRelativeResize="0"/>
          <p:nvPr/>
        </p:nvPicPr>
        <p:blipFill>
          <a:blip r:embed="rId4">
            <a:alphaModFix/>
          </a:blip>
          <a:stretch>
            <a:fillRect/>
          </a:stretch>
        </p:blipFill>
        <p:spPr>
          <a:xfrm>
            <a:off x="0" y="2057400"/>
            <a:ext cx="5571058" cy="3133725"/>
          </a:xfrm>
          <a:prstGeom prst="rect">
            <a:avLst/>
          </a:prstGeom>
          <a:noFill/>
          <a:ln>
            <a:noFill/>
          </a:ln>
        </p:spPr>
      </p:pic>
    </p:spTree>
    <p:extLst>
      <p:ext uri="{BB962C8B-B14F-4D97-AF65-F5344CB8AC3E}">
        <p14:creationId xmlns:p14="http://schemas.microsoft.com/office/powerpoint/2010/main" val="777876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Projected Coordinate Systems (PCS)</a:t>
            </a:r>
            <a:endParaRPr dirty="0"/>
          </a:p>
        </p:txBody>
      </p:sp>
      <p:sp>
        <p:nvSpPr>
          <p:cNvPr id="272" name="Google Shape;272;p41"/>
          <p:cNvSpPr txBox="1"/>
          <p:nvPr/>
        </p:nvSpPr>
        <p:spPr>
          <a:xfrm>
            <a:off x="453600" y="1204300"/>
            <a:ext cx="8002800" cy="22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dirty="0">
                <a:latin typeface="Fira Sans" panose="020B0503050000020004" pitchFamily="34" charset="0"/>
              </a:rPr>
              <a:t>Map Projections</a:t>
            </a:r>
            <a:r>
              <a:rPr lang="en" sz="1600" dirty="0">
                <a:latin typeface="Fira Sans" panose="020B0503050000020004" pitchFamily="34" charset="0"/>
              </a:rPr>
              <a:t> transform geographic coordinates (lat/lon) to 2D coordinates (X/Y) </a:t>
            </a:r>
            <a:endParaRPr sz="1600" dirty="0">
              <a:latin typeface="Fira Sans" panose="020B0503050000020004" pitchFamily="34" charset="0"/>
            </a:endParaRPr>
          </a:p>
          <a:p>
            <a:pPr marL="0" lvl="0" indent="0" algn="l" rtl="0">
              <a:lnSpc>
                <a:spcPct val="115000"/>
              </a:lnSpc>
              <a:spcBef>
                <a:spcPts val="1100"/>
              </a:spcBef>
              <a:spcAft>
                <a:spcPts val="0"/>
              </a:spcAft>
              <a:buClr>
                <a:schemeClr val="dk1"/>
              </a:buClr>
              <a:buSzPts val="1100"/>
              <a:buFont typeface="Arial"/>
              <a:buNone/>
            </a:pPr>
            <a:r>
              <a:rPr lang="en" sz="1600" dirty="0">
                <a:latin typeface="Fira Sans" panose="020B0503050000020004" pitchFamily="34" charset="0"/>
              </a:rPr>
              <a:t>All map projections introduce </a:t>
            </a:r>
            <a:r>
              <a:rPr lang="en" sz="1600" b="1" dirty="0">
                <a:latin typeface="Fira Sans" panose="020B0503050000020004" pitchFamily="34" charset="0"/>
              </a:rPr>
              <a:t>distortion</a:t>
            </a:r>
            <a:r>
              <a:rPr lang="en" sz="1600" dirty="0">
                <a:latin typeface="Fira Sans" panose="020B0503050000020004" pitchFamily="34" charset="0"/>
              </a:rPr>
              <a:t> in </a:t>
            </a:r>
            <a:r>
              <a:rPr lang="en" sz="1600" u="sng" dirty="0">
                <a:latin typeface="Fira Sans" panose="020B0503050000020004" pitchFamily="34" charset="0"/>
              </a:rPr>
              <a:t>area, shape, distance or direction</a:t>
            </a:r>
            <a:r>
              <a:rPr lang="en" sz="1600" dirty="0">
                <a:latin typeface="Fira Sans" panose="020B0503050000020004" pitchFamily="34" charset="0"/>
              </a:rPr>
              <a:t>.</a:t>
            </a:r>
            <a:endParaRPr sz="1600" dirty="0">
              <a:latin typeface="Fira Sans" panose="020B0503050000020004" pitchFamily="34" charset="0"/>
            </a:endParaRPr>
          </a:p>
          <a:p>
            <a:pPr marL="0" lvl="0" indent="0" algn="l" rtl="0">
              <a:lnSpc>
                <a:spcPct val="115000"/>
              </a:lnSpc>
              <a:spcBef>
                <a:spcPts val="1100"/>
              </a:spcBef>
              <a:spcAft>
                <a:spcPts val="0"/>
              </a:spcAft>
              <a:buClr>
                <a:schemeClr val="dk1"/>
              </a:buClr>
              <a:buSzPts val="1100"/>
              <a:buFont typeface="Arial"/>
              <a:buNone/>
            </a:pPr>
            <a:r>
              <a:rPr lang="en" sz="1600" dirty="0">
                <a:latin typeface="Fira Sans" panose="020B0503050000020004" pitchFamily="34" charset="0"/>
              </a:rPr>
              <a:t>Specific map projections minimize distortion in one or more properties</a:t>
            </a:r>
            <a:endParaRPr sz="1600" dirty="0">
              <a:latin typeface="Fira Sans" panose="020B0503050000020004" pitchFamily="34" charset="0"/>
            </a:endParaRPr>
          </a:p>
          <a:p>
            <a:pPr marL="0" lvl="0" indent="0" algn="l" rtl="0">
              <a:lnSpc>
                <a:spcPct val="115000"/>
              </a:lnSpc>
              <a:spcBef>
                <a:spcPts val="1100"/>
              </a:spcBef>
              <a:spcAft>
                <a:spcPts val="0"/>
              </a:spcAft>
              <a:buClr>
                <a:schemeClr val="dk1"/>
              </a:buClr>
              <a:buSzPts val="1100"/>
              <a:buFont typeface="Arial"/>
              <a:buNone/>
            </a:pPr>
            <a:r>
              <a:rPr lang="en" sz="1600" dirty="0">
                <a:latin typeface="Fira Sans" panose="020B0503050000020004" pitchFamily="34" charset="0"/>
              </a:rPr>
              <a:t>You need to know the coordinate reference system of your input data</a:t>
            </a:r>
            <a:endParaRPr sz="1600" dirty="0">
              <a:latin typeface="Fira Sans" panose="020B0503050000020004" pitchFamily="34" charset="0"/>
            </a:endParaRPr>
          </a:p>
          <a:p>
            <a:pPr marL="0" lvl="0" indent="0" algn="l" rtl="0">
              <a:lnSpc>
                <a:spcPct val="115000"/>
              </a:lnSpc>
              <a:spcBef>
                <a:spcPts val="1100"/>
              </a:spcBef>
              <a:spcAft>
                <a:spcPts val="0"/>
              </a:spcAft>
              <a:buClr>
                <a:schemeClr val="dk1"/>
              </a:buClr>
              <a:buSzPts val="1100"/>
              <a:buFont typeface="Arial"/>
              <a:buNone/>
            </a:pPr>
            <a:r>
              <a:rPr lang="en" sz="1600" dirty="0">
                <a:latin typeface="Fira Sans" panose="020B0503050000020004" pitchFamily="34" charset="0"/>
              </a:rPr>
              <a:t>You need to select the CRS that is most suitable for your data and application.</a:t>
            </a:r>
            <a:endParaRPr sz="1600" dirty="0">
              <a:latin typeface="Fira Sans" panose="020B0503050000020004" pitchFamily="34" charset="0"/>
            </a:endParaRPr>
          </a:p>
          <a:p>
            <a:pPr marL="0" lvl="0" indent="0" algn="l" rtl="0">
              <a:spcBef>
                <a:spcPts val="1100"/>
              </a:spcBef>
              <a:spcAft>
                <a:spcPts val="0"/>
              </a:spcAft>
              <a:buNone/>
            </a:pPr>
            <a:endParaRPr dirty="0">
              <a:latin typeface="Fira Sans" panose="020B0503050000020004" pitchFamily="34" charset="0"/>
            </a:endParaRPr>
          </a:p>
        </p:txBody>
      </p:sp>
      <p:pic>
        <p:nvPicPr>
          <p:cNvPr id="274" name="Google Shape;274;p41"/>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dirty="0"/>
              <a:t>There are two fundamental types of spatial data:</a:t>
            </a:r>
            <a:endParaRPr sz="2000" dirty="0"/>
          </a:p>
          <a:p>
            <a:pPr marL="457200" lvl="0" indent="-355600" algn="l" rtl="0">
              <a:lnSpc>
                <a:spcPct val="150000"/>
              </a:lnSpc>
              <a:spcBef>
                <a:spcPts val="1600"/>
              </a:spcBef>
              <a:spcAft>
                <a:spcPts val="0"/>
              </a:spcAft>
              <a:buSzPts val="2000"/>
              <a:buChar char="●"/>
            </a:pPr>
            <a:r>
              <a:rPr lang="en" sz="2000" dirty="0"/>
              <a:t>Vector</a:t>
            </a:r>
            <a:endParaRPr sz="2000" dirty="0"/>
          </a:p>
          <a:p>
            <a:pPr marL="457200" lvl="0" indent="-355600" algn="l" rtl="0">
              <a:lnSpc>
                <a:spcPct val="150000"/>
              </a:lnSpc>
              <a:spcBef>
                <a:spcPts val="0"/>
              </a:spcBef>
              <a:spcAft>
                <a:spcPts val="0"/>
              </a:spcAft>
              <a:buSzPts val="2000"/>
              <a:buChar char="●"/>
            </a:pPr>
            <a:r>
              <a:rPr lang="en" sz="2000" dirty="0"/>
              <a:t>Raster</a:t>
            </a:r>
            <a:endParaRPr sz="2000" dirty="0"/>
          </a:p>
        </p:txBody>
      </p:sp>
      <p:sp>
        <p:nvSpPr>
          <p:cNvPr id="312" name="Google Shape;312;p45"/>
          <p:cNvSpPr txBox="1">
            <a:spLocks noGrp="1"/>
          </p:cNvSpPr>
          <p:nvPr>
            <p:ph type="title"/>
          </p:nvPr>
        </p:nvSpPr>
        <p:spPr>
          <a:xfrm>
            <a:off x="311700" y="445025"/>
            <a:ext cx="85206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Types of Spatial Data</a:t>
            </a:r>
            <a:endParaRPr dirty="0"/>
          </a:p>
        </p:txBody>
      </p:sp>
      <p:sp>
        <p:nvSpPr>
          <p:cNvPr id="313" name="Google Shape;313;p4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dirty="0"/>
          </a:p>
        </p:txBody>
      </p:sp>
      <p:pic>
        <p:nvPicPr>
          <p:cNvPr id="321" name="Google Shape;321;p46"/>
          <p:cNvPicPr preferRelativeResize="0"/>
          <p:nvPr/>
        </p:nvPicPr>
        <p:blipFill>
          <a:blip r:embed="rId3">
            <a:alphaModFix/>
          </a:blip>
          <a:stretch>
            <a:fillRect/>
          </a:stretch>
        </p:blipFill>
        <p:spPr>
          <a:xfrm>
            <a:off x="2101208" y="473050"/>
            <a:ext cx="7042790" cy="3961575"/>
          </a:xfrm>
          <a:prstGeom prst="rect">
            <a:avLst/>
          </a:prstGeom>
          <a:noFill/>
          <a:ln>
            <a:noFill/>
          </a:ln>
        </p:spPr>
      </p:pic>
      <p:sp>
        <p:nvSpPr>
          <p:cNvPr id="322" name="Google Shape;32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“Connect the dots”</a:t>
            </a:r>
            <a:endParaRPr dirty="0"/>
          </a:p>
          <a:p>
            <a:pPr marL="0" lvl="0" indent="0" algn="l" rtl="0">
              <a:spcBef>
                <a:spcPts val="1600"/>
              </a:spcBef>
              <a:spcAft>
                <a:spcPts val="1600"/>
              </a:spcAft>
              <a:buNone/>
            </a:pPr>
            <a:endParaRPr dirty="0"/>
          </a:p>
        </p:txBody>
      </p:sp>
      <p:sp>
        <p:nvSpPr>
          <p:cNvPr id="323" name="Google Shape;323;p4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Vector Data</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Points, Lines, Polygons</a:t>
            </a:r>
            <a:endParaRPr dirty="0"/>
          </a:p>
        </p:txBody>
      </p:sp>
      <p:sp>
        <p:nvSpPr>
          <p:cNvPr id="329" name="Google Shape;32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330" name="Google Shape;330;p4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dirty="0"/>
          </a:p>
        </p:txBody>
      </p:sp>
      <p:pic>
        <p:nvPicPr>
          <p:cNvPr id="331" name="Google Shape;331;p47"/>
          <p:cNvPicPr preferRelativeResize="0"/>
          <p:nvPr/>
        </p:nvPicPr>
        <p:blipFill>
          <a:blip r:embed="rId3">
            <a:alphaModFix/>
          </a:blip>
          <a:stretch>
            <a:fillRect/>
          </a:stretch>
        </p:blipFill>
        <p:spPr>
          <a:xfrm>
            <a:off x="19050" y="971550"/>
            <a:ext cx="9105900" cy="3200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311700" y="1152475"/>
            <a:ext cx="3927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ea typeface="Arial"/>
                <a:cs typeface="Arial"/>
                <a:sym typeface="Arial"/>
              </a:rPr>
              <a:t>Each row represents one geospatial </a:t>
            </a:r>
            <a:r>
              <a:rPr lang="en" b="1" dirty="0">
                <a:solidFill>
                  <a:schemeClr val="dk1"/>
                </a:solidFill>
                <a:ea typeface="Arial"/>
                <a:cs typeface="Arial"/>
                <a:sym typeface="Arial"/>
              </a:rPr>
              <a:t>feature</a:t>
            </a:r>
            <a:endParaRPr b="1"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b="1" dirty="0">
                <a:solidFill>
                  <a:schemeClr val="dk1"/>
                </a:solidFill>
                <a:ea typeface="Arial"/>
                <a:cs typeface="Arial"/>
                <a:sym typeface="Arial"/>
              </a:rPr>
              <a:t>Attributes</a:t>
            </a:r>
            <a:r>
              <a:rPr lang="en" dirty="0">
                <a:solidFill>
                  <a:schemeClr val="dk1"/>
                </a:solidFill>
                <a:ea typeface="Arial"/>
                <a:cs typeface="Arial"/>
                <a:sym typeface="Arial"/>
              </a:rPr>
              <a:t> describe the features (</a:t>
            </a:r>
            <a:r>
              <a:rPr lang="en" i="1" dirty="0">
                <a:solidFill>
                  <a:schemeClr val="dk1"/>
                </a:solidFill>
                <a:ea typeface="Arial"/>
                <a:cs typeface="Arial"/>
                <a:sym typeface="Arial"/>
              </a:rPr>
              <a:t>fields</a:t>
            </a:r>
            <a:r>
              <a:rPr lang="en" dirty="0">
                <a:solidFill>
                  <a:schemeClr val="dk1"/>
                </a:solidFill>
                <a:ea typeface="Arial"/>
                <a:cs typeface="Arial"/>
                <a:sym typeface="Arial"/>
              </a:rPr>
              <a:t> or </a:t>
            </a:r>
            <a:r>
              <a:rPr lang="en" i="1" dirty="0">
                <a:solidFill>
                  <a:schemeClr val="dk1"/>
                </a:solidFill>
                <a:ea typeface="Arial"/>
                <a:cs typeface="Arial"/>
                <a:sym typeface="Arial"/>
              </a:rPr>
              <a:t>columns)</a:t>
            </a:r>
            <a:endParaRPr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ea typeface="Arial"/>
                <a:cs typeface="Arial"/>
                <a:sym typeface="Arial"/>
              </a:rPr>
              <a:t>Each feature has an associated geometry or geometry collection</a:t>
            </a:r>
            <a:endParaRPr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ea typeface="Arial"/>
                <a:cs typeface="Arial"/>
                <a:sym typeface="Arial"/>
              </a:rPr>
              <a:t>A group of features is called a </a:t>
            </a:r>
            <a:r>
              <a:rPr lang="en" b="1" dirty="0">
                <a:solidFill>
                  <a:schemeClr val="dk1"/>
                </a:solidFill>
                <a:ea typeface="Arial"/>
                <a:cs typeface="Arial"/>
                <a:sym typeface="Arial"/>
              </a:rPr>
              <a:t>layer</a:t>
            </a:r>
            <a:endParaRPr b="1" dirty="0">
              <a:solidFill>
                <a:schemeClr val="dk1"/>
              </a:solidFill>
              <a:ea typeface="Arial"/>
              <a:cs typeface="Arial"/>
              <a:sym typeface="Arial"/>
            </a:endParaRPr>
          </a:p>
          <a:p>
            <a:pPr marL="0" lvl="0" indent="0" algn="l" rtl="0">
              <a:spcBef>
                <a:spcPts val="0"/>
              </a:spcBef>
              <a:spcAft>
                <a:spcPts val="1600"/>
              </a:spcAft>
              <a:buNone/>
            </a:pPr>
            <a:endParaRPr dirty="0"/>
          </a:p>
        </p:txBody>
      </p:sp>
      <p:sp>
        <p:nvSpPr>
          <p:cNvPr id="338" name="Google Shape;338;p4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Vector Data with Attributes</a:t>
            </a:r>
            <a:endParaRPr sz="3000" b="1" dirty="0"/>
          </a:p>
        </p:txBody>
      </p:sp>
      <p:sp>
        <p:nvSpPr>
          <p:cNvPr id="339" name="Google Shape;339;p4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dirty="0"/>
          </a:p>
        </p:txBody>
      </p:sp>
      <p:pic>
        <p:nvPicPr>
          <p:cNvPr id="340" name="Google Shape;340;p48"/>
          <p:cNvPicPr preferRelativeResize="0"/>
          <p:nvPr/>
        </p:nvPicPr>
        <p:blipFill>
          <a:blip r:embed="rId3">
            <a:alphaModFix/>
          </a:blip>
          <a:stretch>
            <a:fillRect/>
          </a:stretch>
        </p:blipFill>
        <p:spPr>
          <a:xfrm>
            <a:off x="4391100" y="1614125"/>
            <a:ext cx="4600498" cy="25877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311700" y="264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t>Raster Data</a:t>
            </a:r>
            <a:r>
              <a:rPr lang="en" sz="3600" dirty="0"/>
              <a:t> - regular grids</a:t>
            </a:r>
            <a:endParaRPr sz="3600" dirty="0"/>
          </a:p>
        </p:txBody>
      </p:sp>
      <p:pic>
        <p:nvPicPr>
          <p:cNvPr id="352" name="Google Shape;352;p50"/>
          <p:cNvPicPr preferRelativeResize="0"/>
          <p:nvPr/>
        </p:nvPicPr>
        <p:blipFill>
          <a:blip r:embed="rId3">
            <a:alphaModFix/>
          </a:blip>
          <a:stretch>
            <a:fillRect/>
          </a:stretch>
        </p:blipFill>
        <p:spPr>
          <a:xfrm>
            <a:off x="390100" y="1498226"/>
            <a:ext cx="5218425" cy="2661375"/>
          </a:xfrm>
          <a:prstGeom prst="rect">
            <a:avLst/>
          </a:prstGeom>
          <a:noFill/>
          <a:ln>
            <a:noFill/>
          </a:ln>
        </p:spPr>
      </p:pic>
      <p:sp>
        <p:nvSpPr>
          <p:cNvPr id="353" name="Google Shape;353;p50"/>
          <p:cNvSpPr txBox="1"/>
          <p:nvPr/>
        </p:nvSpPr>
        <p:spPr>
          <a:xfrm>
            <a:off x="5974550" y="1168350"/>
            <a:ext cx="2908800" cy="3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Fira Sans" panose="020B0503050000020004" pitchFamily="34" charset="0"/>
              </a:rPr>
              <a:t>A location is represented by a grid cell</a:t>
            </a:r>
            <a:endParaRPr sz="1800" dirty="0">
              <a:latin typeface="Fira Sans" panose="020B0503050000020004" pitchFamily="34" charset="0"/>
            </a:endParaRPr>
          </a:p>
          <a:p>
            <a:pPr marL="0" lvl="0" indent="0" algn="l" rtl="0">
              <a:spcBef>
                <a:spcPts val="1000"/>
              </a:spcBef>
              <a:spcAft>
                <a:spcPts val="0"/>
              </a:spcAft>
              <a:buNone/>
            </a:pPr>
            <a:r>
              <a:rPr lang="en" sz="1800" dirty="0">
                <a:latin typeface="Fira Sans" panose="020B0503050000020004" pitchFamily="34" charset="0"/>
              </a:rPr>
              <a:t>Cells have regular size, eg 30x30m</a:t>
            </a:r>
            <a:endParaRPr sz="1800" dirty="0">
              <a:latin typeface="Fira Sans" panose="020B0503050000020004" pitchFamily="34" charset="0"/>
            </a:endParaRPr>
          </a:p>
          <a:p>
            <a:pPr marL="0" lvl="0" indent="0" algn="l" rtl="0">
              <a:spcBef>
                <a:spcPts val="1000"/>
              </a:spcBef>
              <a:spcAft>
                <a:spcPts val="0"/>
              </a:spcAft>
              <a:buNone/>
            </a:pPr>
            <a:r>
              <a:rPr lang="en" sz="1800" dirty="0">
                <a:latin typeface="Fira Sans" panose="020B0503050000020004" pitchFamily="34" charset="0"/>
              </a:rPr>
              <a:t>Grid has dimension - fixed number of rows and columns</a:t>
            </a:r>
            <a:endParaRPr sz="1800" dirty="0">
              <a:latin typeface="Fira Sans" panose="020B0503050000020004" pitchFamily="34" charset="0"/>
            </a:endParaRPr>
          </a:p>
          <a:p>
            <a:pPr marL="0" lvl="0" indent="0" algn="l" rtl="0">
              <a:spcBef>
                <a:spcPts val="1000"/>
              </a:spcBef>
              <a:spcAft>
                <a:spcPts val="1000"/>
              </a:spcAft>
              <a:buNone/>
            </a:pPr>
            <a:r>
              <a:rPr lang="en" sz="1800" dirty="0">
                <a:latin typeface="Fira Sans" panose="020B0503050000020004" pitchFamily="34" charset="0"/>
              </a:rPr>
              <a:t>Each cell has a value that represents the attribute of interest, e.g. elevation</a:t>
            </a:r>
            <a:endParaRPr sz="1800" dirty="0">
              <a:latin typeface="Fira Sans" panose="020B0503050000020004" pitchFamily="34" charset="0"/>
            </a:endParaRPr>
          </a:p>
        </p:txBody>
      </p:sp>
      <p:sp>
        <p:nvSpPr>
          <p:cNvPr id="355" name="Google Shape;355;p50"/>
          <p:cNvSpPr txBox="1"/>
          <p:nvPr/>
        </p:nvSpPr>
        <p:spPr>
          <a:xfrm>
            <a:off x="1609575" y="1411775"/>
            <a:ext cx="2238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latin typeface="Fira Sans" panose="020B0503050000020004" pitchFamily="34" charset="0"/>
                <a:ea typeface="Open Sans"/>
                <a:cs typeface="Open Sans"/>
                <a:sym typeface="Open Sans"/>
              </a:rPr>
              <a:t>(Digital Elevation Model)</a:t>
            </a:r>
            <a:endParaRPr sz="1200" dirty="0">
              <a:latin typeface="Fira Sans" panose="020B0503050000020004" pitchFamily="34" charset="0"/>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5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000000"/>
                </a:solidFill>
              </a:rPr>
              <a:t>Categorical Raster Data</a:t>
            </a:r>
            <a:endParaRPr sz="2400" dirty="0">
              <a:solidFill>
                <a:srgbClr val="000000"/>
              </a:solidFill>
            </a:endParaRPr>
          </a:p>
        </p:txBody>
      </p:sp>
      <p:pic>
        <p:nvPicPr>
          <p:cNvPr id="361" name="Google Shape;361;p51"/>
          <p:cNvPicPr preferRelativeResize="0"/>
          <p:nvPr/>
        </p:nvPicPr>
        <p:blipFill rotWithShape="1">
          <a:blip r:embed="rId3">
            <a:alphaModFix/>
          </a:blip>
          <a:srcRect l="22245" b="3409"/>
          <a:stretch/>
        </p:blipFill>
        <p:spPr>
          <a:xfrm>
            <a:off x="327600" y="1250350"/>
            <a:ext cx="4648800" cy="3158749"/>
          </a:xfrm>
          <a:prstGeom prst="rect">
            <a:avLst/>
          </a:prstGeom>
          <a:noFill/>
          <a:ln>
            <a:noFill/>
          </a:ln>
        </p:spPr>
      </p:pic>
      <p:pic>
        <p:nvPicPr>
          <p:cNvPr id="362" name="Google Shape;362;p51"/>
          <p:cNvPicPr preferRelativeResize="0"/>
          <p:nvPr/>
        </p:nvPicPr>
        <p:blipFill>
          <a:blip r:embed="rId4">
            <a:alphaModFix/>
          </a:blip>
          <a:stretch>
            <a:fillRect/>
          </a:stretch>
        </p:blipFill>
        <p:spPr>
          <a:xfrm>
            <a:off x="5136400" y="2196171"/>
            <a:ext cx="1318450" cy="1508667"/>
          </a:xfrm>
          <a:prstGeom prst="rect">
            <a:avLst/>
          </a:prstGeom>
          <a:noFill/>
          <a:ln>
            <a:noFill/>
          </a:ln>
        </p:spPr>
      </p:pic>
      <p:pic>
        <p:nvPicPr>
          <p:cNvPr id="363" name="Google Shape;363;p51"/>
          <p:cNvPicPr preferRelativeResize="0"/>
          <p:nvPr/>
        </p:nvPicPr>
        <p:blipFill>
          <a:blip r:embed="rId5">
            <a:alphaModFix/>
          </a:blip>
          <a:stretch>
            <a:fillRect/>
          </a:stretch>
        </p:blipFill>
        <p:spPr>
          <a:xfrm>
            <a:off x="6749050" y="1115975"/>
            <a:ext cx="2092575" cy="3427475"/>
          </a:xfrm>
          <a:prstGeom prst="rect">
            <a:avLst/>
          </a:prstGeom>
          <a:noFill/>
          <a:ln>
            <a:noFill/>
          </a:ln>
        </p:spPr>
      </p:pic>
      <p:sp>
        <p:nvSpPr>
          <p:cNvPr id="364" name="Google Shape;364;p51"/>
          <p:cNvSpPr txBox="1"/>
          <p:nvPr/>
        </p:nvSpPr>
        <p:spPr>
          <a:xfrm>
            <a:off x="5241125" y="3758175"/>
            <a:ext cx="1243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panose="020B0503050000020004" pitchFamily="34" charset="0"/>
              </a:rPr>
              <a:t>30m pixels</a:t>
            </a:r>
            <a:endParaRPr dirty="0">
              <a:latin typeface="Fira Sans" panose="020B05030500000200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Geospatial data</a:t>
            </a:r>
            <a:endParaRPr dirty="0"/>
          </a:p>
        </p:txBody>
      </p:sp>
      <p:sp>
        <p:nvSpPr>
          <p:cNvPr id="206" name="Google Shape;206;p35"/>
          <p:cNvSpPr txBox="1">
            <a:spLocks noGrp="1"/>
          </p:cNvSpPr>
          <p:nvPr>
            <p:ph type="body" idx="1"/>
          </p:nvPr>
        </p:nvSpPr>
        <p:spPr>
          <a:xfrm>
            <a:off x="543200" y="1153675"/>
            <a:ext cx="3368851" cy="38632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dirty="0">
                <a:solidFill>
                  <a:srgbClr val="24292E"/>
                </a:solidFill>
                <a:latin typeface="Consolas"/>
                <a:ea typeface="Consolas"/>
                <a:cs typeface="Consolas"/>
                <a:sym typeface="Consolas"/>
              </a:rPr>
              <a:t>Anatone, WA: </a:t>
            </a:r>
            <a:r>
              <a:rPr lang="en" sz="1200" dirty="0">
                <a:solidFill>
                  <a:srgbClr val="24292E"/>
                </a:solidFill>
                <a:highlight>
                  <a:srgbClr val="FFFF00"/>
                </a:highlight>
                <a:latin typeface="Consolas"/>
                <a:ea typeface="Consolas"/>
                <a:cs typeface="Consolas"/>
                <a:sym typeface="Consolas"/>
              </a:rPr>
              <a:t>46.130479</a:t>
            </a:r>
            <a:r>
              <a:rPr lang="en" sz="1200" dirty="0">
                <a:solidFill>
                  <a:srgbClr val="24292E"/>
                </a:solidFill>
                <a:latin typeface="Consolas"/>
                <a:ea typeface="Consolas"/>
                <a:cs typeface="Consolas"/>
                <a:sym typeface="Consolas"/>
              </a:rPr>
              <a:t>, </a:t>
            </a:r>
            <a:r>
              <a:rPr lang="en" sz="1200" dirty="0">
                <a:solidFill>
                  <a:srgbClr val="24292E"/>
                </a:solidFill>
                <a:highlight>
                  <a:srgbClr val="FFFF00"/>
                </a:highlight>
                <a:latin typeface="Consolas"/>
                <a:ea typeface="Consolas"/>
                <a:cs typeface="Consolas"/>
                <a:sym typeface="Consolas"/>
              </a:rPr>
              <a:t>-117.134167</a:t>
            </a:r>
            <a:endParaRPr sz="1200" dirty="0">
              <a:highlight>
                <a:srgbClr val="FFFF00"/>
              </a:highlight>
            </a:endParaRPr>
          </a:p>
        </p:txBody>
      </p:sp>
      <p:pic>
        <p:nvPicPr>
          <p:cNvPr id="207" name="Google Shape;207;p35"/>
          <p:cNvPicPr preferRelativeResize="0"/>
          <p:nvPr/>
        </p:nvPicPr>
        <p:blipFill>
          <a:blip r:embed="rId3">
            <a:alphaModFix/>
          </a:blip>
          <a:stretch>
            <a:fillRect/>
          </a:stretch>
        </p:blipFill>
        <p:spPr>
          <a:xfrm>
            <a:off x="5396475" y="1479072"/>
            <a:ext cx="2620899" cy="1837354"/>
          </a:xfrm>
          <a:prstGeom prst="rect">
            <a:avLst/>
          </a:prstGeom>
          <a:noFill/>
          <a:ln w="9525" cap="flat" cmpd="sng">
            <a:solidFill>
              <a:schemeClr val="dk2"/>
            </a:solidFill>
            <a:prstDash val="solid"/>
            <a:round/>
            <a:headEnd type="none" w="sm" len="sm"/>
            <a:tailEnd type="none" w="sm" len="sm"/>
          </a:ln>
        </p:spPr>
      </p:pic>
      <p:pic>
        <p:nvPicPr>
          <p:cNvPr id="208" name="Google Shape;208;p35"/>
          <p:cNvPicPr preferRelativeResize="0"/>
          <p:nvPr/>
        </p:nvPicPr>
        <p:blipFill>
          <a:blip r:embed="rId4">
            <a:alphaModFix/>
          </a:blip>
          <a:stretch>
            <a:fillRect/>
          </a:stretch>
        </p:blipFill>
        <p:spPr>
          <a:xfrm>
            <a:off x="483025" y="1542325"/>
            <a:ext cx="4328726" cy="2506275"/>
          </a:xfrm>
          <a:prstGeom prst="rect">
            <a:avLst/>
          </a:prstGeom>
          <a:noFill/>
          <a:ln w="9525" cap="flat" cmpd="sng">
            <a:solidFill>
              <a:schemeClr val="dk2"/>
            </a:solidFill>
            <a:prstDash val="solid"/>
            <a:round/>
            <a:headEnd type="none" w="sm" len="sm"/>
            <a:tailEnd type="none" w="sm" len="sm"/>
          </a:ln>
        </p:spPr>
      </p:pic>
      <p:sp>
        <p:nvSpPr>
          <p:cNvPr id="209" name="Google Shape;209;p35"/>
          <p:cNvSpPr/>
          <p:nvPr/>
        </p:nvSpPr>
        <p:spPr>
          <a:xfrm>
            <a:off x="4407700" y="3386550"/>
            <a:ext cx="70200" cy="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ira Sans" panose="020B0503050000020004" pitchFamily="34" charset="0"/>
            </a:endParaRPr>
          </a:p>
        </p:txBody>
      </p:sp>
      <p:cxnSp>
        <p:nvCxnSpPr>
          <p:cNvPr id="210" name="Google Shape;210;p35"/>
          <p:cNvCxnSpPr>
            <a:cxnSpLocks/>
          </p:cNvCxnSpPr>
          <p:nvPr/>
        </p:nvCxnSpPr>
        <p:spPr>
          <a:xfrm rot="10800000" flipH="1">
            <a:off x="4489950" y="1519350"/>
            <a:ext cx="899700" cy="18672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35"/>
          <p:cNvCxnSpPr>
            <a:cxnSpLocks/>
          </p:cNvCxnSpPr>
          <p:nvPr/>
        </p:nvCxnSpPr>
        <p:spPr>
          <a:xfrm rot="10800000" flipH="1">
            <a:off x="4483900" y="3318750"/>
            <a:ext cx="914100" cy="12690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3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sp>
        <p:nvSpPr>
          <p:cNvPr id="213" name="Google Shape;213;p35"/>
          <p:cNvSpPr txBox="1"/>
          <p:nvPr/>
        </p:nvSpPr>
        <p:spPr>
          <a:xfrm>
            <a:off x="5118025" y="3811325"/>
            <a:ext cx="378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dirty="0">
                <a:latin typeface="Fira Sans" panose="020B0503050000020004" pitchFamily="34" charset="0"/>
                <a:ea typeface="Open Sans"/>
                <a:cs typeface="Open Sans"/>
                <a:sym typeface="Open Sans"/>
              </a:rPr>
              <a:t>BUT, how do we know that those coordinates reference that specific location?</a:t>
            </a:r>
            <a:endParaRPr i="1" dirty="0">
              <a:latin typeface="Fira Sans" panose="020B0503050000020004" pitchFamily="34" charset="0"/>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Images are Raster Data</a:t>
            </a:r>
            <a:endParaRPr dirty="0"/>
          </a:p>
        </p:txBody>
      </p:sp>
      <p:pic>
        <p:nvPicPr>
          <p:cNvPr id="371" name="Google Shape;371;p52"/>
          <p:cNvPicPr preferRelativeResize="0"/>
          <p:nvPr/>
        </p:nvPicPr>
        <p:blipFill>
          <a:blip r:embed="rId3">
            <a:alphaModFix/>
          </a:blip>
          <a:stretch>
            <a:fillRect/>
          </a:stretch>
        </p:blipFill>
        <p:spPr>
          <a:xfrm>
            <a:off x="760825" y="1073625"/>
            <a:ext cx="4713700" cy="3246925"/>
          </a:xfrm>
          <a:prstGeom prst="rect">
            <a:avLst/>
          </a:prstGeom>
          <a:noFill/>
          <a:ln>
            <a:noFill/>
          </a:ln>
        </p:spPr>
      </p:pic>
      <p:sp>
        <p:nvSpPr>
          <p:cNvPr id="372" name="Google Shape;372;p52"/>
          <p:cNvSpPr txBox="1"/>
          <p:nvPr/>
        </p:nvSpPr>
        <p:spPr>
          <a:xfrm>
            <a:off x="1627925" y="4785625"/>
            <a:ext cx="40419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dirty="0">
                <a:solidFill>
                  <a:srgbClr val="F3F3F3"/>
                </a:solidFill>
                <a:latin typeface="Fira Sans" panose="020B0503050000020004" pitchFamily="34" charset="0"/>
              </a:rPr>
              <a:t>Source: BING Aerial imagery</a:t>
            </a:r>
            <a:endParaRPr sz="800" dirty="0">
              <a:solidFill>
                <a:srgbClr val="F3F3F3"/>
              </a:solidFill>
              <a:latin typeface="Fira Sans" panose="020B05030500000200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277-4C14-B0AB-CAE9-894B1595A10C}"/>
              </a:ext>
            </a:extLst>
          </p:cNvPr>
          <p:cNvSpPr>
            <a:spLocks noGrp="1"/>
          </p:cNvSpPr>
          <p:nvPr>
            <p:ph type="title"/>
          </p:nvPr>
        </p:nvSpPr>
        <p:spPr/>
        <p:txBody>
          <a:bodyPr/>
          <a:lstStyle/>
          <a:p>
            <a:endParaRPr lang="en-US" dirty="0"/>
          </a:p>
        </p:txBody>
      </p:sp>
      <p:sp>
        <p:nvSpPr>
          <p:cNvPr id="3" name="Slide Number Placeholder 2">
            <a:extLst>
              <a:ext uri="{FF2B5EF4-FFF2-40B4-BE49-F238E27FC236}">
                <a16:creationId xmlns:a16="http://schemas.microsoft.com/office/drawing/2014/main" id="{ED8B1C89-CBAB-4478-01F4-8F6DEA0A1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4" name="Google Shape;371;p52">
            <a:extLst>
              <a:ext uri="{FF2B5EF4-FFF2-40B4-BE49-F238E27FC236}">
                <a16:creationId xmlns:a16="http://schemas.microsoft.com/office/drawing/2014/main" id="{9375E433-7AC9-F307-51B6-CB5C8634A2BC}"/>
              </a:ext>
            </a:extLst>
          </p:cNvPr>
          <p:cNvPicPr preferRelativeResize="0"/>
          <p:nvPr/>
        </p:nvPicPr>
        <p:blipFill>
          <a:blip r:embed="rId2">
            <a:alphaModFix/>
          </a:blip>
          <a:stretch>
            <a:fillRect/>
          </a:stretch>
        </p:blipFill>
        <p:spPr>
          <a:xfrm>
            <a:off x="137599" y="103316"/>
            <a:ext cx="4713700" cy="3246925"/>
          </a:xfrm>
          <a:prstGeom prst="rect">
            <a:avLst/>
          </a:prstGeom>
          <a:noFill/>
          <a:ln>
            <a:noFill/>
          </a:ln>
        </p:spPr>
      </p:pic>
      <p:pic>
        <p:nvPicPr>
          <p:cNvPr id="9" name="Picture 8">
            <a:extLst>
              <a:ext uri="{FF2B5EF4-FFF2-40B4-BE49-F238E27FC236}">
                <a16:creationId xmlns:a16="http://schemas.microsoft.com/office/drawing/2014/main" id="{F6D22370-31F7-F0A4-64EF-F4FF20CACCEA}"/>
              </a:ext>
            </a:extLst>
          </p:cNvPr>
          <p:cNvPicPr>
            <a:picLocks noChangeAspect="1"/>
          </p:cNvPicPr>
          <p:nvPr/>
        </p:nvPicPr>
        <p:blipFill>
          <a:blip r:embed="rId3"/>
          <a:stretch>
            <a:fillRect/>
          </a:stretch>
        </p:blipFill>
        <p:spPr>
          <a:xfrm>
            <a:off x="1375943" y="609352"/>
            <a:ext cx="5004465" cy="3082598"/>
          </a:xfrm>
          <a:prstGeom prst="rect">
            <a:avLst/>
          </a:prstGeom>
        </p:spPr>
      </p:pic>
      <p:pic>
        <p:nvPicPr>
          <p:cNvPr id="13" name="Picture 12">
            <a:extLst>
              <a:ext uri="{FF2B5EF4-FFF2-40B4-BE49-F238E27FC236}">
                <a16:creationId xmlns:a16="http://schemas.microsoft.com/office/drawing/2014/main" id="{AB6D05F9-8913-D0E0-3054-1E9D399B05DD}"/>
              </a:ext>
            </a:extLst>
          </p:cNvPr>
          <p:cNvPicPr>
            <a:picLocks noChangeAspect="1"/>
          </p:cNvPicPr>
          <p:nvPr/>
        </p:nvPicPr>
        <p:blipFill>
          <a:blip r:embed="rId4"/>
          <a:stretch>
            <a:fillRect/>
          </a:stretch>
        </p:blipFill>
        <p:spPr>
          <a:xfrm>
            <a:off x="2913178" y="1216474"/>
            <a:ext cx="4848446" cy="3463837"/>
          </a:xfrm>
          <a:prstGeom prst="rect">
            <a:avLst/>
          </a:prstGeom>
        </p:spPr>
      </p:pic>
      <p:pic>
        <p:nvPicPr>
          <p:cNvPr id="15" name="Picture 14">
            <a:extLst>
              <a:ext uri="{FF2B5EF4-FFF2-40B4-BE49-F238E27FC236}">
                <a16:creationId xmlns:a16="http://schemas.microsoft.com/office/drawing/2014/main" id="{AA0EA03E-D479-8B08-7A6F-F92A6AE81E83}"/>
              </a:ext>
            </a:extLst>
          </p:cNvPr>
          <p:cNvPicPr>
            <a:picLocks noChangeAspect="1"/>
          </p:cNvPicPr>
          <p:nvPr/>
        </p:nvPicPr>
        <p:blipFill>
          <a:blip r:embed="rId5"/>
          <a:stretch>
            <a:fillRect/>
          </a:stretch>
        </p:blipFill>
        <p:spPr>
          <a:xfrm>
            <a:off x="4260320" y="1957297"/>
            <a:ext cx="4660157" cy="3151667"/>
          </a:xfrm>
          <a:prstGeom prst="rect">
            <a:avLst/>
          </a:prstGeom>
        </p:spPr>
      </p:pic>
    </p:spTree>
    <p:extLst>
      <p:ext uri="{BB962C8B-B14F-4D97-AF65-F5344CB8AC3E}">
        <p14:creationId xmlns:p14="http://schemas.microsoft.com/office/powerpoint/2010/main" val="275362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311700" y="1228675"/>
            <a:ext cx="3584100" cy="295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u="sng" dirty="0">
                <a:solidFill>
                  <a:schemeClr val="dk1"/>
                </a:solidFill>
                <a:ea typeface="Arial"/>
                <a:cs typeface="Arial"/>
                <a:sym typeface="Arial"/>
              </a:rPr>
              <a:t>Vector data are better for </a:t>
            </a:r>
            <a:endParaRPr sz="2000" u="sng"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dirty="0">
                <a:solidFill>
                  <a:schemeClr val="dk1"/>
                </a:solidFill>
                <a:ea typeface="Arial"/>
                <a:cs typeface="Arial"/>
                <a:sym typeface="Arial"/>
              </a:rPr>
              <a:t>discretely bounded</a:t>
            </a:r>
            <a:r>
              <a:rPr lang="en" sz="2000" u="sng" dirty="0">
                <a:solidFill>
                  <a:schemeClr val="dk1"/>
                </a:solidFill>
                <a:ea typeface="Arial"/>
                <a:cs typeface="Arial"/>
                <a:sym typeface="Arial"/>
              </a:rPr>
              <a:t> data</a:t>
            </a:r>
            <a:endParaRPr sz="2000" u="sng"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dirty="0">
                <a:solidFill>
                  <a:schemeClr val="dk1"/>
                </a:solidFill>
                <a:ea typeface="Arial"/>
                <a:cs typeface="Arial"/>
                <a:sym typeface="Arial"/>
              </a:rPr>
              <a:t>e.g. political boundaries, fire hydrants, rivers, roads, etc.</a:t>
            </a:r>
            <a:br>
              <a:rPr lang="en" sz="2000" dirty="0">
                <a:solidFill>
                  <a:schemeClr val="dk1"/>
                </a:solidFill>
                <a:ea typeface="Arial"/>
                <a:cs typeface="Arial"/>
                <a:sym typeface="Arial"/>
              </a:rPr>
            </a:br>
            <a:endParaRPr sz="2000"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u="sng" dirty="0">
                <a:solidFill>
                  <a:schemeClr val="dk1"/>
                </a:solidFill>
                <a:ea typeface="Arial"/>
                <a:cs typeface="Arial"/>
                <a:sym typeface="Arial"/>
              </a:rPr>
              <a:t>Raster data are better for </a:t>
            </a:r>
            <a:endParaRPr sz="2000" u="sng"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dirty="0">
                <a:solidFill>
                  <a:schemeClr val="dk1"/>
                </a:solidFill>
                <a:ea typeface="Arial"/>
                <a:cs typeface="Arial"/>
                <a:sym typeface="Arial"/>
              </a:rPr>
              <a:t>continuous</a:t>
            </a:r>
            <a:r>
              <a:rPr lang="en" sz="2000" u="sng" dirty="0">
                <a:solidFill>
                  <a:schemeClr val="dk1"/>
                </a:solidFill>
                <a:ea typeface="Arial"/>
                <a:cs typeface="Arial"/>
                <a:sym typeface="Arial"/>
              </a:rPr>
              <a:t> data</a:t>
            </a:r>
            <a:endParaRPr sz="2000" u="sng" dirty="0">
              <a:solidFill>
                <a:schemeClr val="dk1"/>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dirty="0">
                <a:solidFill>
                  <a:schemeClr val="dk1"/>
                </a:solidFill>
                <a:ea typeface="Arial"/>
                <a:cs typeface="Arial"/>
                <a:sym typeface="Arial"/>
              </a:rPr>
              <a:t>e.g. temperature, elevation,</a:t>
            </a:r>
            <a:br>
              <a:rPr lang="en" sz="2000" dirty="0">
                <a:solidFill>
                  <a:schemeClr val="dk1"/>
                </a:solidFill>
                <a:ea typeface="Arial"/>
                <a:cs typeface="Arial"/>
                <a:sym typeface="Arial"/>
              </a:rPr>
            </a:br>
            <a:r>
              <a:rPr lang="en" sz="2000" dirty="0">
                <a:solidFill>
                  <a:schemeClr val="dk1"/>
                </a:solidFill>
                <a:ea typeface="Arial"/>
                <a:cs typeface="Arial"/>
                <a:sym typeface="Arial"/>
              </a:rPr>
              <a:t>rainfall, etc.</a:t>
            </a:r>
            <a:br>
              <a:rPr lang="en" sz="2000" dirty="0">
                <a:solidFill>
                  <a:schemeClr val="dk1"/>
                </a:solidFill>
                <a:ea typeface="Arial"/>
                <a:cs typeface="Arial"/>
                <a:sym typeface="Arial"/>
              </a:rPr>
            </a:br>
            <a:endParaRPr sz="2000" dirty="0">
              <a:solidFill>
                <a:schemeClr val="dk1"/>
              </a:solidFill>
              <a:ea typeface="Arial"/>
              <a:cs typeface="Arial"/>
              <a:sym typeface="Arial"/>
            </a:endParaRPr>
          </a:p>
          <a:p>
            <a:pPr marL="0" lvl="0" indent="0" algn="l" rtl="0">
              <a:spcBef>
                <a:spcPts val="0"/>
              </a:spcBef>
              <a:spcAft>
                <a:spcPts val="1600"/>
              </a:spcAft>
              <a:buNone/>
            </a:pPr>
            <a:endParaRPr dirty="0"/>
          </a:p>
        </p:txBody>
      </p:sp>
      <p:pic>
        <p:nvPicPr>
          <p:cNvPr id="398" name="Google Shape;398;p54"/>
          <p:cNvPicPr preferRelativeResize="0"/>
          <p:nvPr/>
        </p:nvPicPr>
        <p:blipFill>
          <a:blip r:embed="rId3">
            <a:alphaModFix/>
          </a:blip>
          <a:stretch>
            <a:fillRect/>
          </a:stretch>
        </p:blipFill>
        <p:spPr>
          <a:xfrm>
            <a:off x="4301225" y="219350"/>
            <a:ext cx="4364375" cy="4704800"/>
          </a:xfrm>
          <a:prstGeom prst="rect">
            <a:avLst/>
          </a:prstGeom>
          <a:noFill/>
          <a:ln>
            <a:noFill/>
          </a:ln>
        </p:spPr>
      </p:pic>
      <p:sp>
        <p:nvSpPr>
          <p:cNvPr id="399" name="Google Shape;399;p54"/>
          <p:cNvSpPr txBox="1"/>
          <p:nvPr/>
        </p:nvSpPr>
        <p:spPr>
          <a:xfrm>
            <a:off x="7216300" y="4856375"/>
            <a:ext cx="1449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solidFill>
                  <a:srgbClr val="999999"/>
                </a:solidFill>
                <a:latin typeface="Fira Sans" panose="020B0503050000020004" pitchFamily="34" charset="0"/>
              </a:rPr>
              <a:t>Image: http://gsp.humboldt.edu/</a:t>
            </a:r>
            <a:endParaRPr sz="700" i="1" dirty="0">
              <a:solidFill>
                <a:srgbClr val="999999"/>
              </a:solidFill>
              <a:latin typeface="Fira Sans" panose="020B0503050000020004" pitchFamily="34" charset="0"/>
            </a:endParaRPr>
          </a:p>
        </p:txBody>
      </p:sp>
      <p:sp>
        <p:nvSpPr>
          <p:cNvPr id="400" name="Google Shape;400;p5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Vector vs Raster</a:t>
            </a:r>
            <a:endParaRPr dirty="0"/>
          </a:p>
        </p:txBody>
      </p:sp>
      <p:sp>
        <p:nvSpPr>
          <p:cNvPr id="401" name="Google Shape;401;p5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Some Common File Formats</a:t>
            </a:r>
            <a:endParaRPr dirty="0"/>
          </a:p>
        </p:txBody>
      </p:sp>
      <p:sp>
        <p:nvSpPr>
          <p:cNvPr id="408" name="Google Shape;40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dirty="0"/>
              <a:t>Vector Data</a:t>
            </a:r>
            <a:endParaRPr sz="2100" b="1" dirty="0"/>
          </a:p>
          <a:p>
            <a:pPr marL="457200" lvl="0" indent="-361950" algn="l" rtl="0">
              <a:spcBef>
                <a:spcPts val="1600"/>
              </a:spcBef>
              <a:spcAft>
                <a:spcPts val="0"/>
              </a:spcAft>
              <a:buSzPts val="2100"/>
              <a:buChar char="●"/>
            </a:pPr>
            <a:r>
              <a:rPr lang="en" sz="2100" dirty="0"/>
              <a:t>Shapefile (.shp…)</a:t>
            </a:r>
            <a:endParaRPr sz="2100" dirty="0"/>
          </a:p>
          <a:p>
            <a:pPr marL="457200" lvl="0" indent="-361950" algn="l" rtl="0">
              <a:spcBef>
                <a:spcPts val="0"/>
              </a:spcBef>
              <a:spcAft>
                <a:spcPts val="0"/>
              </a:spcAft>
              <a:buSzPts val="2100"/>
              <a:buChar char="●"/>
            </a:pPr>
            <a:r>
              <a:rPr lang="en" sz="2100" dirty="0"/>
              <a:t>GeoJSON, JSON</a:t>
            </a:r>
            <a:endParaRPr sz="2100" dirty="0"/>
          </a:p>
          <a:p>
            <a:pPr marL="457200" lvl="0" indent="-361950" algn="l" rtl="0">
              <a:spcBef>
                <a:spcPts val="0"/>
              </a:spcBef>
              <a:spcAft>
                <a:spcPts val="0"/>
              </a:spcAft>
              <a:buSzPts val="2100"/>
              <a:buChar char="●"/>
            </a:pPr>
            <a:r>
              <a:rPr lang="en" sz="2100" dirty="0"/>
              <a:t>KML</a:t>
            </a:r>
            <a:endParaRPr sz="2100" dirty="0"/>
          </a:p>
          <a:p>
            <a:pPr marL="457200" lvl="0" indent="-361950" algn="l" rtl="0">
              <a:spcBef>
                <a:spcPts val="0"/>
              </a:spcBef>
              <a:spcAft>
                <a:spcPts val="0"/>
              </a:spcAft>
              <a:buSzPts val="2100"/>
              <a:buChar char="●"/>
            </a:pPr>
            <a:r>
              <a:rPr lang="en" sz="2100" dirty="0"/>
              <a:t>GeoPackage</a:t>
            </a:r>
            <a:endParaRPr sz="2100" dirty="0"/>
          </a:p>
        </p:txBody>
      </p:sp>
      <p:sp>
        <p:nvSpPr>
          <p:cNvPr id="409" name="Google Shape;409;p5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dirty="0"/>
          </a:p>
        </p:txBody>
      </p:sp>
      <p:sp>
        <p:nvSpPr>
          <p:cNvPr id="410" name="Google Shape;410;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dirty="0"/>
              <a:t>Raster Data</a:t>
            </a:r>
            <a:endParaRPr sz="2100" b="1" dirty="0"/>
          </a:p>
          <a:p>
            <a:pPr marL="457200" lvl="0" indent="-361950" algn="l" rtl="0">
              <a:spcBef>
                <a:spcPts val="1600"/>
              </a:spcBef>
              <a:spcAft>
                <a:spcPts val="0"/>
              </a:spcAft>
              <a:buSzPts val="2100"/>
              <a:buChar char="●"/>
            </a:pPr>
            <a:r>
              <a:rPr lang="en" sz="2100" dirty="0"/>
              <a:t>GeoTIFF</a:t>
            </a:r>
            <a:endParaRPr sz="2100" dirty="0"/>
          </a:p>
          <a:p>
            <a:pPr marL="457200" lvl="0" indent="-361950" algn="l" rtl="0">
              <a:spcBef>
                <a:spcPts val="0"/>
              </a:spcBef>
              <a:spcAft>
                <a:spcPts val="0"/>
              </a:spcAft>
              <a:buSzPts val="2100"/>
              <a:buChar char="●"/>
            </a:pPr>
            <a:r>
              <a:rPr lang="en" sz="2100" dirty="0"/>
              <a:t>netCDF</a:t>
            </a:r>
            <a:endParaRPr sz="2100" dirty="0"/>
          </a:p>
          <a:p>
            <a:pPr marL="457200" lvl="0" indent="-361950" algn="l" rtl="0">
              <a:spcBef>
                <a:spcPts val="0"/>
              </a:spcBef>
              <a:spcAft>
                <a:spcPts val="0"/>
              </a:spcAft>
              <a:buSzPts val="2100"/>
              <a:buChar char="●"/>
            </a:pPr>
            <a:r>
              <a:rPr lang="en" sz="2100" dirty="0"/>
              <a:t>DEM</a:t>
            </a:r>
            <a:endParaRPr sz="2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311700" y="32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Georeferencing</a:t>
            </a:r>
            <a:endParaRPr sz="3000" b="1" dirty="0"/>
          </a:p>
        </p:txBody>
      </p:sp>
      <p:sp>
        <p:nvSpPr>
          <p:cNvPr id="416" name="Google Shape;416;p56"/>
          <p:cNvSpPr txBox="1">
            <a:spLocks noGrp="1"/>
          </p:cNvSpPr>
          <p:nvPr>
            <p:ph type="body" idx="1"/>
          </p:nvPr>
        </p:nvSpPr>
        <p:spPr>
          <a:xfrm>
            <a:off x="311700" y="1152475"/>
            <a:ext cx="3807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dirty="0">
                <a:solidFill>
                  <a:srgbClr val="434343"/>
                </a:solidFill>
              </a:rPr>
              <a:t>Data layers in the same </a:t>
            </a:r>
            <a:r>
              <a:rPr lang="en" sz="2400" b="1" dirty="0">
                <a:solidFill>
                  <a:srgbClr val="434343"/>
                </a:solidFill>
              </a:rPr>
              <a:t>coordinate reference system</a:t>
            </a:r>
            <a:r>
              <a:rPr lang="en" sz="2400" dirty="0">
                <a:solidFill>
                  <a:srgbClr val="434343"/>
                </a:solidFill>
              </a:rPr>
              <a:t> can be linked to explore associations</a:t>
            </a:r>
            <a:endParaRPr sz="2400" b="1" dirty="0">
              <a:solidFill>
                <a:srgbClr val="434343"/>
              </a:solidFill>
            </a:endParaRPr>
          </a:p>
        </p:txBody>
      </p:sp>
      <p:pic>
        <p:nvPicPr>
          <p:cNvPr id="417" name="Google Shape;417;p56"/>
          <p:cNvPicPr preferRelativeResize="0"/>
          <p:nvPr/>
        </p:nvPicPr>
        <p:blipFill>
          <a:blip r:embed="rId3">
            <a:alphaModFix/>
          </a:blip>
          <a:stretch>
            <a:fillRect/>
          </a:stretch>
        </p:blipFill>
        <p:spPr>
          <a:xfrm>
            <a:off x="4444550" y="588625"/>
            <a:ext cx="3657093" cy="39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Coordinate Reference Systems (CRS)</a:t>
            </a:r>
            <a:endParaRPr dirty="0"/>
          </a:p>
        </p:txBody>
      </p:sp>
      <p:sp>
        <p:nvSpPr>
          <p:cNvPr id="219" name="Google Shape;219;p3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dirty="0"/>
          </a:p>
        </p:txBody>
      </p:sp>
      <p:pic>
        <p:nvPicPr>
          <p:cNvPr id="221" name="Google Shape;221;p36"/>
          <p:cNvPicPr preferRelativeResize="0"/>
          <p:nvPr/>
        </p:nvPicPr>
        <p:blipFill>
          <a:blip r:embed="rId3">
            <a:alphaModFix/>
          </a:blip>
          <a:stretch>
            <a:fillRect/>
          </a:stretch>
        </p:blipFill>
        <p:spPr>
          <a:xfrm>
            <a:off x="4557775" y="1062275"/>
            <a:ext cx="3191425" cy="3384625"/>
          </a:xfrm>
          <a:prstGeom prst="rect">
            <a:avLst/>
          </a:prstGeom>
          <a:noFill/>
          <a:ln>
            <a:noFill/>
          </a:ln>
        </p:spPr>
      </p:pic>
      <p:sp>
        <p:nvSpPr>
          <p:cNvPr id="222" name="Google Shape;222;p36"/>
          <p:cNvSpPr txBox="1"/>
          <p:nvPr/>
        </p:nvSpPr>
        <p:spPr>
          <a:xfrm>
            <a:off x="499200" y="1317825"/>
            <a:ext cx="3126300" cy="31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404040"/>
                </a:solidFill>
                <a:highlight>
                  <a:srgbClr val="FCFCFC"/>
                </a:highlight>
                <a:latin typeface="Fira Sans" panose="020B0503050000020004" pitchFamily="34" charset="0"/>
                <a:ea typeface="Lato"/>
                <a:cs typeface="Lato"/>
                <a:sym typeface="Lato"/>
              </a:rPr>
              <a:t>A Coordinate Reference System, or CRS, is a system for  associating coordinates  with a </a:t>
            </a:r>
            <a:r>
              <a:rPr lang="en" sz="2000" b="1" dirty="0">
                <a:solidFill>
                  <a:srgbClr val="404040"/>
                </a:solidFill>
                <a:highlight>
                  <a:srgbClr val="FCFCFC"/>
                </a:highlight>
                <a:latin typeface="Fira Sans" panose="020B0503050000020004" pitchFamily="34" charset="0"/>
                <a:ea typeface="Lato"/>
                <a:cs typeface="Lato"/>
                <a:sym typeface="Lato"/>
              </a:rPr>
              <a:t>specific</a:t>
            </a:r>
            <a:r>
              <a:rPr lang="en" sz="2000" dirty="0">
                <a:solidFill>
                  <a:srgbClr val="404040"/>
                </a:solidFill>
                <a:highlight>
                  <a:srgbClr val="FCFCFC"/>
                </a:highlight>
                <a:latin typeface="Fira Sans" panose="020B0503050000020004" pitchFamily="34" charset="0"/>
                <a:ea typeface="Lato"/>
                <a:cs typeface="Lato"/>
                <a:sym typeface="Lato"/>
              </a:rPr>
              <a:t>, </a:t>
            </a:r>
            <a:r>
              <a:rPr lang="en" sz="2000" b="1" dirty="0">
                <a:solidFill>
                  <a:srgbClr val="404040"/>
                </a:solidFill>
                <a:highlight>
                  <a:srgbClr val="FCFCFC"/>
                </a:highlight>
                <a:latin typeface="Fira Sans" panose="020B0503050000020004" pitchFamily="34" charset="0"/>
                <a:ea typeface="Lato"/>
                <a:cs typeface="Lato"/>
                <a:sym typeface="Lato"/>
              </a:rPr>
              <a:t>unambiguous</a:t>
            </a:r>
            <a:r>
              <a:rPr lang="en" sz="2000" dirty="0">
                <a:solidFill>
                  <a:srgbClr val="404040"/>
                </a:solidFill>
                <a:highlight>
                  <a:srgbClr val="FCFCFC"/>
                </a:highlight>
                <a:latin typeface="Fira Sans" panose="020B0503050000020004" pitchFamily="34" charset="0"/>
                <a:ea typeface="Lato"/>
                <a:cs typeface="Lato"/>
                <a:sym typeface="Lato"/>
              </a:rPr>
              <a:t> location on the surface of the Earth</a:t>
            </a:r>
            <a:r>
              <a:rPr lang="en" sz="2000" dirty="0">
                <a:solidFill>
                  <a:srgbClr val="595959"/>
                </a:solidFill>
                <a:latin typeface="Fira Sans" panose="020B0503050000020004" pitchFamily="34" charset="0"/>
              </a:rPr>
              <a:t>.</a:t>
            </a:r>
            <a:endParaRPr sz="2000" dirty="0">
              <a:solidFill>
                <a:srgbClr val="595959"/>
              </a:solidFill>
              <a:latin typeface="Fira Sans" panose="020B0503050000020004" pitchFamily="34" charset="0"/>
            </a:endParaRPr>
          </a:p>
          <a:p>
            <a:pPr marL="0" lvl="0" indent="0" algn="l" rtl="0">
              <a:lnSpc>
                <a:spcPct val="115000"/>
              </a:lnSpc>
              <a:spcBef>
                <a:spcPts val="1600"/>
              </a:spcBef>
              <a:spcAft>
                <a:spcPts val="1600"/>
              </a:spcAft>
              <a:buNone/>
            </a:pPr>
            <a:endParaRPr sz="1800" dirty="0">
              <a:solidFill>
                <a:srgbClr val="595959"/>
              </a:solidFill>
              <a:latin typeface="Fira Sans" panose="020B0503050000020004" pitchFamily="34" charset="0"/>
            </a:endParaRPr>
          </a:p>
        </p:txBody>
      </p:sp>
      <p:sp>
        <p:nvSpPr>
          <p:cNvPr id="223" name="Google Shape;223;p36"/>
          <p:cNvSpPr txBox="1"/>
          <p:nvPr/>
        </p:nvSpPr>
        <p:spPr>
          <a:xfrm>
            <a:off x="5120975" y="4254775"/>
            <a:ext cx="2478600" cy="31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Fira Sans" panose="020B0503050000020004" pitchFamily="34" charset="0"/>
              </a:rPr>
              <a:t>New Orleans = 30N, 90W</a:t>
            </a:r>
            <a:endParaRPr dirty="0">
              <a:latin typeface="Fira Sans" panose="020B0503050000020004" pitchFamily="34" charset="0"/>
            </a:endParaRPr>
          </a:p>
        </p:txBody>
      </p:sp>
      <p:sp>
        <p:nvSpPr>
          <p:cNvPr id="224" name="Google Shape;224;p36"/>
          <p:cNvSpPr/>
          <p:nvPr/>
        </p:nvSpPr>
        <p:spPr>
          <a:xfrm rot="10800000" flipH="1">
            <a:off x="4153975" y="2231800"/>
            <a:ext cx="873300" cy="2302800"/>
          </a:xfrm>
          <a:prstGeom prst="curvedRightArrow">
            <a:avLst>
              <a:gd name="adj1" fmla="val 25000"/>
              <a:gd name="adj2" fmla="val 32294"/>
              <a:gd name="adj3" fmla="val 25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ira Sans" panose="020B05030500000200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Coordinate Reference Systems (CRS) </a:t>
            </a:r>
            <a:endParaRPr b="0" dirty="0">
              <a:solidFill>
                <a:srgbClr val="000000"/>
              </a:solidFill>
            </a:endParaRPr>
          </a:p>
        </p:txBody>
      </p:sp>
      <p:sp>
        <p:nvSpPr>
          <p:cNvPr id="230" name="Google Shape;230;p37"/>
          <p:cNvSpPr txBox="1"/>
          <p:nvPr/>
        </p:nvSpPr>
        <p:spPr>
          <a:xfrm>
            <a:off x="7101825" y="4263825"/>
            <a:ext cx="51036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dirty="0">
                <a:latin typeface="Fira Sans" panose="020B0503050000020004" pitchFamily="34" charset="0"/>
              </a:rPr>
              <a:t>http://latitude-longitude.net</a:t>
            </a:r>
            <a:endParaRPr sz="1000" dirty="0">
              <a:latin typeface="Fira Sans" panose="020B0503050000020004" pitchFamily="34" charset="0"/>
            </a:endParaRPr>
          </a:p>
        </p:txBody>
      </p:sp>
      <p:pic>
        <p:nvPicPr>
          <p:cNvPr id="231" name="Google Shape;231;p37"/>
          <p:cNvPicPr preferRelativeResize="0"/>
          <p:nvPr/>
        </p:nvPicPr>
        <p:blipFill>
          <a:blip r:embed="rId3">
            <a:alphaModFix/>
          </a:blip>
          <a:stretch>
            <a:fillRect/>
          </a:stretch>
        </p:blipFill>
        <p:spPr>
          <a:xfrm>
            <a:off x="1506450" y="904875"/>
            <a:ext cx="6096000" cy="3181350"/>
          </a:xfrm>
          <a:prstGeom prst="rect">
            <a:avLst/>
          </a:prstGeom>
          <a:noFill/>
          <a:ln>
            <a:noFill/>
          </a:ln>
        </p:spPr>
      </p:pic>
      <p:sp>
        <p:nvSpPr>
          <p:cNvPr id="232" name="Google Shape;232;p37"/>
          <p:cNvSpPr txBox="1">
            <a:spLocks noGrp="1"/>
          </p:cNvSpPr>
          <p:nvPr>
            <p:ph type="body" idx="1"/>
          </p:nvPr>
        </p:nvSpPr>
        <p:spPr>
          <a:xfrm>
            <a:off x="311700" y="3933825"/>
            <a:ext cx="8520600" cy="6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Geographic Coordinates: </a:t>
            </a:r>
            <a:r>
              <a:rPr lang="en" i="1" dirty="0"/>
              <a:t>Latitude</a:t>
            </a:r>
            <a:r>
              <a:rPr lang="en" dirty="0"/>
              <a:t> and </a:t>
            </a:r>
            <a:r>
              <a:rPr lang="en" i="1" dirty="0"/>
              <a:t>Longitude</a:t>
            </a:r>
            <a:endParaRPr i="1" dirty="0"/>
          </a:p>
        </p:txBody>
      </p:sp>
      <p:sp>
        <p:nvSpPr>
          <p:cNvPr id="233" name="Google Shape;233;p3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532688" y="1461713"/>
            <a:ext cx="3787899" cy="2681825"/>
          </a:xfrm>
          <a:prstGeom prst="rect">
            <a:avLst/>
          </a:prstGeom>
          <a:noFill/>
          <a:ln>
            <a:noFill/>
          </a:ln>
        </p:spPr>
      </p:pic>
      <p:sp>
        <p:nvSpPr>
          <p:cNvPr id="240" name="Google Shape;240;p38"/>
          <p:cNvSpPr txBox="1">
            <a:spLocks noGrp="1"/>
          </p:cNvSpPr>
          <p:nvPr>
            <p:ph type="body" idx="1"/>
          </p:nvPr>
        </p:nvSpPr>
        <p:spPr>
          <a:xfrm>
            <a:off x="4589213" y="1190575"/>
            <a:ext cx="4022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800" dirty="0">
                <a:solidFill>
                  <a:srgbClr val="404040"/>
                </a:solidFill>
                <a:ea typeface="Arial"/>
                <a:cs typeface="Arial"/>
                <a:sym typeface="Arial"/>
              </a:rPr>
              <a:t>There are </a:t>
            </a:r>
            <a:r>
              <a:rPr lang="en" sz="2800" b="1" dirty="0">
                <a:solidFill>
                  <a:srgbClr val="404040"/>
                </a:solidFill>
                <a:ea typeface="Arial"/>
                <a:cs typeface="Arial"/>
                <a:sym typeface="Arial"/>
              </a:rPr>
              <a:t>many</a:t>
            </a:r>
            <a:r>
              <a:rPr lang="en" sz="2800" dirty="0">
                <a:solidFill>
                  <a:srgbClr val="404040"/>
                </a:solidFill>
                <a:ea typeface="Arial"/>
                <a:cs typeface="Arial"/>
                <a:sym typeface="Arial"/>
              </a:rPr>
              <a:t> CRSs, not just one!</a:t>
            </a:r>
            <a:endParaRPr sz="2800" dirty="0">
              <a:solidFill>
                <a:srgbClr val="404040"/>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dirty="0">
              <a:solidFill>
                <a:srgbClr val="404040"/>
              </a:solidFil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400" dirty="0">
                <a:solidFill>
                  <a:srgbClr val="404040"/>
                </a:solidFill>
                <a:ea typeface="Arial"/>
                <a:cs typeface="Arial"/>
                <a:sym typeface="Arial"/>
              </a:rPr>
              <a:t>Why? Because our understanding of and ability to measure the shape of the earth has changed over time.</a:t>
            </a:r>
            <a:endParaRPr sz="2400" dirty="0">
              <a:solidFill>
                <a:srgbClr val="404040"/>
              </a:solidFill>
              <a:ea typeface="Arial"/>
              <a:cs typeface="Arial"/>
              <a:sym typeface="Arial"/>
            </a:endParaRPr>
          </a:p>
          <a:p>
            <a:pPr marL="0" lvl="0" indent="0" algn="l" rtl="0">
              <a:spcBef>
                <a:spcPts val="0"/>
              </a:spcBef>
              <a:spcAft>
                <a:spcPts val="1600"/>
              </a:spcAft>
              <a:buNone/>
            </a:pPr>
            <a:endParaRPr dirty="0">
              <a:solidFill>
                <a:srgbClr val="404040"/>
              </a:solidFill>
            </a:endParaRPr>
          </a:p>
        </p:txBody>
      </p:sp>
      <p:sp>
        <p:nvSpPr>
          <p:cNvPr id="241" name="Google Shape;241;p3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dirty="0"/>
          </a:p>
        </p:txBody>
      </p:sp>
      <p:sp>
        <p:nvSpPr>
          <p:cNvPr id="242" name="Google Shape;242;p3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Coordinate Reference Systems (CRS) </a:t>
            </a:r>
            <a:endParaRPr b="0" dirty="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Two Types of Coordinate Reference Systems</a:t>
            </a:r>
            <a:endParaRPr dirty="0"/>
          </a:p>
        </p:txBody>
      </p:sp>
      <p:pic>
        <p:nvPicPr>
          <p:cNvPr id="250" name="Google Shape;250;p39" descr="Mercator-proj"/>
          <p:cNvPicPr preferRelativeResize="0"/>
          <p:nvPr/>
        </p:nvPicPr>
        <p:blipFill rotWithShape="1">
          <a:blip r:embed="rId3">
            <a:alphaModFix/>
          </a:blip>
          <a:srcRect/>
          <a:stretch/>
        </p:blipFill>
        <p:spPr>
          <a:xfrm>
            <a:off x="5480880" y="1592042"/>
            <a:ext cx="2464800" cy="2123100"/>
          </a:xfrm>
          <a:prstGeom prst="rect">
            <a:avLst/>
          </a:prstGeom>
          <a:noFill/>
          <a:ln>
            <a:noFill/>
          </a:ln>
        </p:spPr>
      </p:pic>
      <p:sp>
        <p:nvSpPr>
          <p:cNvPr id="251" name="Google Shape;251;p39"/>
          <p:cNvSpPr txBox="1"/>
          <p:nvPr/>
        </p:nvSpPr>
        <p:spPr>
          <a:xfrm>
            <a:off x="1008295" y="1130613"/>
            <a:ext cx="27858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dirty="0">
                <a:solidFill>
                  <a:schemeClr val="dk1"/>
                </a:solidFill>
                <a:latin typeface="Fira Sans" panose="020B0503050000020004" pitchFamily="34" charset="0"/>
              </a:rPr>
              <a:t>Geographic CRS</a:t>
            </a:r>
            <a:endParaRPr sz="2400" b="1" dirty="0">
              <a:latin typeface="Fira Sans" panose="020B0503050000020004" pitchFamily="34" charset="0"/>
            </a:endParaRPr>
          </a:p>
        </p:txBody>
      </p:sp>
      <p:sp>
        <p:nvSpPr>
          <p:cNvPr id="252" name="Google Shape;252;p39"/>
          <p:cNvSpPr txBox="1"/>
          <p:nvPr/>
        </p:nvSpPr>
        <p:spPr>
          <a:xfrm>
            <a:off x="5200980" y="1130613"/>
            <a:ext cx="30246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dirty="0">
                <a:solidFill>
                  <a:schemeClr val="dk1"/>
                </a:solidFill>
                <a:latin typeface="Fira Sans" panose="020B0503050000020004" pitchFamily="34" charset="0"/>
              </a:rPr>
              <a:t>Projected CRS</a:t>
            </a:r>
            <a:endParaRPr sz="2400" b="1" dirty="0">
              <a:latin typeface="Fira Sans" panose="020B0503050000020004" pitchFamily="34" charset="0"/>
            </a:endParaRPr>
          </a:p>
        </p:txBody>
      </p:sp>
      <p:sp>
        <p:nvSpPr>
          <p:cNvPr id="253" name="Google Shape;253;p39"/>
          <p:cNvSpPr txBox="1"/>
          <p:nvPr/>
        </p:nvSpPr>
        <p:spPr>
          <a:xfrm>
            <a:off x="741145" y="3845449"/>
            <a:ext cx="3320100" cy="5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dirty="0">
                <a:solidFill>
                  <a:schemeClr val="dk1"/>
                </a:solidFill>
                <a:latin typeface="Fira Sans" panose="020B0503050000020004" pitchFamily="34" charset="0"/>
              </a:rPr>
              <a:t>Angular Units = Degrees (DMS or DD)</a:t>
            </a:r>
            <a:endParaRPr sz="1800" b="1" dirty="0">
              <a:latin typeface="Fira Sans" panose="020B0503050000020004" pitchFamily="34" charset="0"/>
            </a:endParaRPr>
          </a:p>
          <a:p>
            <a:pPr marL="0" marR="0" lvl="0" indent="0" algn="l" rtl="0">
              <a:spcBef>
                <a:spcPts val="0"/>
              </a:spcBef>
              <a:spcAft>
                <a:spcPts val="0"/>
              </a:spcAft>
              <a:buClr>
                <a:schemeClr val="dk1"/>
              </a:buClr>
              <a:buFont typeface="Noto Sans Symbols"/>
              <a:buNone/>
            </a:pPr>
            <a:endParaRPr sz="1800" dirty="0">
              <a:latin typeface="Fira Sans" panose="020B0503050000020004" pitchFamily="34" charset="0"/>
            </a:endParaRPr>
          </a:p>
        </p:txBody>
      </p:sp>
      <p:sp>
        <p:nvSpPr>
          <p:cNvPr id="254" name="Google Shape;254;p39"/>
          <p:cNvSpPr txBox="1"/>
          <p:nvPr/>
        </p:nvSpPr>
        <p:spPr>
          <a:xfrm>
            <a:off x="5200975" y="3845450"/>
            <a:ext cx="3744900" cy="79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dirty="0">
                <a:solidFill>
                  <a:schemeClr val="dk1"/>
                </a:solidFill>
                <a:latin typeface="Fira Sans" panose="020B0503050000020004" pitchFamily="34" charset="0"/>
              </a:rPr>
              <a:t>Cartesian Units = Feet or Meters</a:t>
            </a:r>
            <a:endParaRPr sz="1800" b="1" dirty="0">
              <a:latin typeface="Fira Sans" panose="020B0503050000020004" pitchFamily="34" charset="0"/>
            </a:endParaRPr>
          </a:p>
          <a:p>
            <a:pPr marL="0" marR="0" lvl="0" indent="0" algn="ctr" rtl="0">
              <a:spcBef>
                <a:spcPts val="0"/>
              </a:spcBef>
              <a:spcAft>
                <a:spcPts val="0"/>
              </a:spcAft>
              <a:buClr>
                <a:schemeClr val="dk1"/>
              </a:buClr>
              <a:buFont typeface="Noto Sans Symbols"/>
              <a:buNone/>
            </a:pPr>
            <a:r>
              <a:rPr lang="en" sz="1700" dirty="0">
                <a:solidFill>
                  <a:schemeClr val="dk1"/>
                </a:solidFill>
                <a:latin typeface="Fira Sans" panose="020B0503050000020004" pitchFamily="34" charset="0"/>
                <a:sym typeface="Arial"/>
              </a:rPr>
              <a:t>Good for local &amp; regional mapping &amp; analysis</a:t>
            </a:r>
            <a:endParaRPr sz="1700" dirty="0">
              <a:latin typeface="Fira Sans" panose="020B0503050000020004" pitchFamily="34" charset="0"/>
            </a:endParaRPr>
          </a:p>
        </p:txBody>
      </p:sp>
      <p:pic>
        <p:nvPicPr>
          <p:cNvPr id="255" name="Google Shape;255;p39"/>
          <p:cNvPicPr preferRelativeResize="0"/>
          <p:nvPr/>
        </p:nvPicPr>
        <p:blipFill>
          <a:blip r:embed="rId4">
            <a:alphaModFix/>
          </a:blip>
          <a:stretch>
            <a:fillRect/>
          </a:stretch>
        </p:blipFill>
        <p:spPr>
          <a:xfrm>
            <a:off x="888895" y="1582887"/>
            <a:ext cx="3024600" cy="2141410"/>
          </a:xfrm>
          <a:prstGeom prst="rect">
            <a:avLst/>
          </a:prstGeom>
          <a:noFill/>
          <a:ln>
            <a:noFill/>
          </a:ln>
        </p:spPr>
      </p:pic>
      <p:sp>
        <p:nvSpPr>
          <p:cNvPr id="256" name="Google Shape;256;p3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Geographic Coordinate Systems (GCS)</a:t>
            </a:r>
            <a:endParaRPr dirty="0"/>
          </a:p>
        </p:txBody>
      </p:sp>
      <p:sp>
        <p:nvSpPr>
          <p:cNvPr id="263" name="Google Shape;26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Widely used! Expressed as latitude &amp; longitude</a:t>
            </a:r>
            <a:endParaRPr b="1"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WGS84 (EPSG: 4326)</a:t>
            </a:r>
            <a:endParaRPr b="1" dirty="0"/>
          </a:p>
          <a:p>
            <a:pPr marL="0" lvl="0" indent="0" algn="l" rtl="0">
              <a:spcBef>
                <a:spcPts val="0"/>
              </a:spcBef>
              <a:spcAft>
                <a:spcPts val="0"/>
              </a:spcAft>
              <a:buNone/>
            </a:pPr>
            <a:r>
              <a:rPr lang="en" sz="1600" dirty="0"/>
              <a:t>Based on satellites, used by cell phones, GPS</a:t>
            </a:r>
            <a:endParaRPr sz="1600" dirty="0"/>
          </a:p>
          <a:p>
            <a:pPr marL="0" lvl="0" indent="0" algn="l" rtl="0">
              <a:spcBef>
                <a:spcPts val="0"/>
              </a:spcBef>
              <a:spcAft>
                <a:spcPts val="0"/>
              </a:spcAft>
              <a:buNone/>
            </a:pPr>
            <a:r>
              <a:rPr lang="en" sz="1600" dirty="0"/>
              <a:t>Best overall fit for most places on earth</a:t>
            </a:r>
            <a:endParaRPr sz="1600" dirty="0"/>
          </a:p>
          <a:p>
            <a:pPr marL="0" lvl="0" indent="0" algn="l" rtl="0">
              <a:spcBef>
                <a:spcPts val="0"/>
              </a:spcBef>
              <a:spcAft>
                <a:spcPts val="0"/>
              </a:spcAft>
              <a:buNone/>
            </a:pPr>
            <a:endParaRPr b="1" dirty="0"/>
          </a:p>
          <a:p>
            <a:pPr marL="0" lvl="0" indent="0" algn="l" rtl="0">
              <a:spcBef>
                <a:spcPts val="0"/>
              </a:spcBef>
              <a:spcAft>
                <a:spcPts val="0"/>
              </a:spcAft>
              <a:buNone/>
            </a:pPr>
            <a:r>
              <a:rPr lang="en" b="1" dirty="0"/>
              <a:t>NAD83 (EPSG: 4269)</a:t>
            </a:r>
            <a:endParaRPr b="1" dirty="0"/>
          </a:p>
          <a:p>
            <a:pPr marL="0" lvl="0" indent="0" algn="l" rtl="0">
              <a:spcBef>
                <a:spcPts val="0"/>
              </a:spcBef>
              <a:spcAft>
                <a:spcPts val="0"/>
              </a:spcAft>
              <a:buNone/>
            </a:pPr>
            <a:r>
              <a:rPr lang="en" sz="1600" dirty="0"/>
              <a:t>Based on satellites and survey data</a:t>
            </a:r>
            <a:endParaRPr sz="1600" dirty="0"/>
          </a:p>
          <a:p>
            <a:pPr marL="0" lvl="0" indent="0" algn="l" rtl="0">
              <a:spcBef>
                <a:spcPts val="0"/>
              </a:spcBef>
              <a:spcAft>
                <a:spcPts val="0"/>
              </a:spcAft>
              <a:buNone/>
            </a:pPr>
            <a:r>
              <a:rPr lang="en" sz="1600" dirty="0"/>
              <a:t>Best fit for USA</a:t>
            </a:r>
            <a:endParaRPr sz="1600" dirty="0"/>
          </a:p>
          <a:p>
            <a:pPr marL="0" lvl="0" indent="0" algn="l" rtl="0">
              <a:spcBef>
                <a:spcPts val="0"/>
              </a:spcBef>
              <a:spcAft>
                <a:spcPts val="0"/>
              </a:spcAft>
              <a:buNone/>
            </a:pPr>
            <a:r>
              <a:rPr lang="en" sz="1600" dirty="0"/>
              <a:t>Used by many federal data products, like Census data</a:t>
            </a:r>
            <a:endParaRPr sz="1600" dirty="0"/>
          </a:p>
        </p:txBody>
      </p:sp>
      <p:pic>
        <p:nvPicPr>
          <p:cNvPr id="264" name="Google Shape;264;p40"/>
          <p:cNvPicPr preferRelativeResize="0"/>
          <p:nvPr/>
        </p:nvPicPr>
        <p:blipFill>
          <a:blip r:embed="rId3">
            <a:alphaModFix/>
          </a:blip>
          <a:stretch>
            <a:fillRect/>
          </a:stretch>
        </p:blipFill>
        <p:spPr>
          <a:xfrm>
            <a:off x="5143500" y="1519774"/>
            <a:ext cx="3457599" cy="2447950"/>
          </a:xfrm>
          <a:prstGeom prst="rect">
            <a:avLst/>
          </a:prstGeom>
          <a:noFill/>
          <a:ln>
            <a:noFill/>
          </a:ln>
        </p:spPr>
      </p:pic>
      <p:sp>
        <p:nvSpPr>
          <p:cNvPr id="265" name="Google Shape;265;p40"/>
          <p:cNvSpPr txBox="1"/>
          <p:nvPr/>
        </p:nvSpPr>
        <p:spPr>
          <a:xfrm>
            <a:off x="5683325" y="4025775"/>
            <a:ext cx="2747400" cy="10167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Fira Sans" panose="020B0503050000020004" pitchFamily="34" charset="0"/>
              </a:rPr>
              <a:t>CRSs are referenced in software by numeric codes, often called </a:t>
            </a:r>
            <a:r>
              <a:rPr lang="en" b="1" dirty="0">
                <a:latin typeface="Fira Sans" panose="020B0503050000020004" pitchFamily="34" charset="0"/>
              </a:rPr>
              <a:t>EPSG codes</a:t>
            </a:r>
            <a:endParaRPr b="1" dirty="0">
              <a:latin typeface="Fira Sans" panose="020B05030500000200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7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dirty="0"/>
              <a:t>Earth is not flat!</a:t>
            </a:r>
            <a:endParaRPr dirty="0"/>
          </a:p>
        </p:txBody>
      </p:sp>
      <p:sp>
        <p:nvSpPr>
          <p:cNvPr id="543" name="Google Shape;543;p71"/>
          <p:cNvSpPr txBox="1"/>
          <p:nvPr/>
        </p:nvSpPr>
        <p:spPr>
          <a:xfrm>
            <a:off x="4314450" y="634250"/>
            <a:ext cx="3994800" cy="3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Fira Sans" panose="020B0503050000020004" pitchFamily="34" charset="0"/>
              </a:rPr>
              <a:t>But computer screens, paper maps and most of the math underlying spatial analysis methods assume it is!</a:t>
            </a:r>
            <a:endParaRPr sz="1800" dirty="0">
              <a:latin typeface="Fira Sans" panose="020B0503050000020004" pitchFamily="34" charset="0"/>
            </a:endParaRPr>
          </a:p>
          <a:p>
            <a:pPr marL="0" lvl="0" indent="0" algn="l" rtl="0">
              <a:spcBef>
                <a:spcPts val="0"/>
              </a:spcBef>
              <a:spcAft>
                <a:spcPts val="0"/>
              </a:spcAft>
              <a:buNone/>
            </a:pPr>
            <a:endParaRPr sz="1800" dirty="0">
              <a:latin typeface="Fira Sans" panose="020B0503050000020004" pitchFamily="34" charset="0"/>
            </a:endParaRPr>
          </a:p>
          <a:p>
            <a:pPr marL="0" lvl="0" indent="0" algn="l" rtl="0">
              <a:spcBef>
                <a:spcPts val="0"/>
              </a:spcBef>
              <a:spcAft>
                <a:spcPts val="0"/>
              </a:spcAft>
              <a:buNone/>
            </a:pPr>
            <a:r>
              <a:rPr lang="en" sz="1800" dirty="0">
                <a:latin typeface="Fira Sans" panose="020B0503050000020004" pitchFamily="34" charset="0"/>
              </a:rPr>
              <a:t>We use </a:t>
            </a:r>
            <a:r>
              <a:rPr lang="en" sz="1800" b="1" dirty="0">
                <a:latin typeface="Fira Sans" panose="020B0503050000020004" pitchFamily="34" charset="0"/>
              </a:rPr>
              <a:t>map projections</a:t>
            </a:r>
            <a:r>
              <a:rPr lang="en" sz="1800" dirty="0">
                <a:latin typeface="Fira Sans" panose="020B0503050000020004" pitchFamily="34" charset="0"/>
              </a:rPr>
              <a:t> to transform geospatial data from a 3D model of the earth to a 2D plane.</a:t>
            </a:r>
            <a:endParaRPr sz="1800" dirty="0">
              <a:latin typeface="Fira Sans" panose="020B0503050000020004" pitchFamily="34" charset="0"/>
            </a:endParaRPr>
          </a:p>
          <a:p>
            <a:pPr marL="0" lvl="0" indent="0" algn="l" rtl="0">
              <a:spcBef>
                <a:spcPts val="0"/>
              </a:spcBef>
              <a:spcAft>
                <a:spcPts val="0"/>
              </a:spcAft>
              <a:buNone/>
            </a:pPr>
            <a:endParaRPr sz="1800" dirty="0">
              <a:latin typeface="Fira Sans" panose="020B0503050000020004" pitchFamily="34" charset="0"/>
            </a:endParaRPr>
          </a:p>
          <a:p>
            <a:pPr marL="0" lvl="0" indent="0" algn="l" rtl="0">
              <a:spcBef>
                <a:spcPts val="0"/>
              </a:spcBef>
              <a:spcAft>
                <a:spcPts val="0"/>
              </a:spcAft>
              <a:buNone/>
            </a:pPr>
            <a:r>
              <a:rPr lang="en" sz="1800" dirty="0">
                <a:latin typeface="Fira Sans" panose="020B0503050000020004" pitchFamily="34" charset="0"/>
              </a:rPr>
              <a:t>This causes distortion :(</a:t>
            </a:r>
            <a:endParaRPr sz="1800" dirty="0">
              <a:latin typeface="Fira Sans" panose="020B0503050000020004" pitchFamily="34" charset="0"/>
            </a:endParaRPr>
          </a:p>
          <a:p>
            <a:pPr marL="0" lvl="0" indent="0" algn="l" rtl="0">
              <a:spcBef>
                <a:spcPts val="0"/>
              </a:spcBef>
              <a:spcAft>
                <a:spcPts val="0"/>
              </a:spcAft>
              <a:buNone/>
            </a:pPr>
            <a:endParaRPr sz="1800" dirty="0">
              <a:latin typeface="Fira Sans" panose="020B0503050000020004" pitchFamily="34" charset="0"/>
            </a:endParaRPr>
          </a:p>
          <a:p>
            <a:pPr marL="0" lvl="0" indent="0" algn="l" rtl="0">
              <a:spcBef>
                <a:spcPts val="0"/>
              </a:spcBef>
              <a:spcAft>
                <a:spcPts val="0"/>
              </a:spcAft>
              <a:buNone/>
            </a:pPr>
            <a:r>
              <a:rPr lang="en" sz="1800" dirty="0">
                <a:latin typeface="Fira Sans" panose="020B0503050000020004" pitchFamily="34" charset="0"/>
              </a:rPr>
              <a:t>You need to understand how this might impact your maps and spatial analysis!</a:t>
            </a:r>
            <a:endParaRPr sz="1800" dirty="0">
              <a:latin typeface="Fira Sans" panose="020B0503050000020004" pitchFamily="34" charset="0"/>
            </a:endParaRPr>
          </a:p>
          <a:p>
            <a:pPr marL="0" lvl="0" indent="0" algn="l" rtl="0">
              <a:spcBef>
                <a:spcPts val="0"/>
              </a:spcBef>
              <a:spcAft>
                <a:spcPts val="0"/>
              </a:spcAft>
              <a:buNone/>
            </a:pPr>
            <a:endParaRPr sz="2400" dirty="0">
              <a:latin typeface="Fira Sans" panose="020B0503050000020004" pitchFamily="34" charset="0"/>
            </a:endParaRPr>
          </a:p>
          <a:p>
            <a:pPr marL="0" lvl="0" indent="0" algn="l" rtl="0">
              <a:spcBef>
                <a:spcPts val="0"/>
              </a:spcBef>
              <a:spcAft>
                <a:spcPts val="0"/>
              </a:spcAft>
              <a:buNone/>
            </a:pPr>
            <a:endParaRPr sz="2400" dirty="0">
              <a:latin typeface="Fira Sans" panose="020B0503050000020004" pitchFamily="34" charset="0"/>
            </a:endParaRPr>
          </a:p>
        </p:txBody>
      </p:sp>
      <p:pic>
        <p:nvPicPr>
          <p:cNvPr id="544" name="Google Shape;544;p71"/>
          <p:cNvPicPr preferRelativeResize="0"/>
          <p:nvPr/>
        </p:nvPicPr>
        <p:blipFill>
          <a:blip r:embed="rId3">
            <a:alphaModFix/>
          </a:blip>
          <a:stretch>
            <a:fillRect/>
          </a:stretch>
        </p:blipFill>
        <p:spPr>
          <a:xfrm>
            <a:off x="571500" y="1079588"/>
            <a:ext cx="3376974" cy="3376974"/>
          </a:xfrm>
          <a:prstGeom prst="rect">
            <a:avLst/>
          </a:prstGeom>
          <a:noFill/>
          <a:ln>
            <a:noFill/>
          </a:ln>
        </p:spPr>
      </p:pic>
    </p:spTree>
    <p:extLst>
      <p:ext uri="{BB962C8B-B14F-4D97-AF65-F5344CB8AC3E}">
        <p14:creationId xmlns:p14="http://schemas.microsoft.com/office/powerpoint/2010/main" val="422956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2"/>
          <p:cNvSpPr/>
          <p:nvPr/>
        </p:nvSpPr>
        <p:spPr>
          <a:xfrm>
            <a:off x="0" y="-9525"/>
            <a:ext cx="9144000" cy="504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Fira Sans" panose="020B0503050000020004" pitchFamily="34" charset="0"/>
            </a:endParaRPr>
          </a:p>
        </p:txBody>
      </p:sp>
      <p:sp>
        <p:nvSpPr>
          <p:cNvPr id="551" name="Google Shape;551;p7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dirty="0"/>
          </a:p>
        </p:txBody>
      </p:sp>
      <p:pic>
        <p:nvPicPr>
          <p:cNvPr id="552" name="Google Shape;552;p72"/>
          <p:cNvPicPr preferRelativeResize="0"/>
          <p:nvPr/>
        </p:nvPicPr>
        <p:blipFill>
          <a:blip r:embed="rId3">
            <a:alphaModFix/>
          </a:blip>
          <a:stretch>
            <a:fillRect/>
          </a:stretch>
        </p:blipFill>
        <p:spPr>
          <a:xfrm>
            <a:off x="737857" y="0"/>
            <a:ext cx="7734588" cy="5143501"/>
          </a:xfrm>
          <a:prstGeom prst="rect">
            <a:avLst/>
          </a:prstGeom>
          <a:noFill/>
          <a:ln>
            <a:noFill/>
          </a:ln>
        </p:spPr>
      </p:pic>
    </p:spTree>
    <p:extLst>
      <p:ext uri="{BB962C8B-B14F-4D97-AF65-F5344CB8AC3E}">
        <p14:creationId xmlns:p14="http://schemas.microsoft.com/office/powerpoint/2010/main" val="200014036"/>
      </p:ext>
    </p:extLst>
  </p:cSld>
  <p:clrMapOvr>
    <a:masterClrMapping/>
  </p:clrMapOvr>
</p:sld>
</file>

<file path=ppt/theme/theme1.xml><?xml version="1.0" encoding="utf-8"?>
<a:theme xmlns:a="http://schemas.openxmlformats.org/drawingml/2006/main"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Gill Sans">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TotalTime>
  <Words>1780</Words>
  <Application>Microsoft Office PowerPoint</Application>
  <PresentationFormat>On-screen Show (16:9)</PresentationFormat>
  <Paragraphs>158</Paragraphs>
  <Slides>24</Slides>
  <Notes>23</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Noto Sans Symbols</vt:lpstr>
      <vt:lpstr>Fira Sans</vt:lpstr>
      <vt:lpstr>Open Sans</vt:lpstr>
      <vt:lpstr>Fira Sans Medium</vt:lpstr>
      <vt:lpstr>Garamond</vt:lpstr>
      <vt:lpstr>Georgia</vt:lpstr>
      <vt:lpstr>Consolas</vt:lpstr>
      <vt:lpstr>BrandSlideShow_Heritage 16:9</vt:lpstr>
      <vt:lpstr>Brief Intro to  Geospatial Data</vt:lpstr>
      <vt:lpstr>Geospatial data</vt:lpstr>
      <vt:lpstr>Coordinate Reference Systems (CRS)</vt:lpstr>
      <vt:lpstr>Coordinate Reference Systems (CRS) </vt:lpstr>
      <vt:lpstr>Coordinate Reference Systems (CRS) </vt:lpstr>
      <vt:lpstr>Two Types of Coordinate Reference Systems</vt:lpstr>
      <vt:lpstr>Geographic Coordinate Systems (GCS)</vt:lpstr>
      <vt:lpstr>Earth is not flat!</vt:lpstr>
      <vt:lpstr>PowerPoint Presentation</vt:lpstr>
      <vt:lpstr>PowerPoint Presentation</vt:lpstr>
      <vt:lpstr>PowerPoint Presentation</vt:lpstr>
      <vt:lpstr>PowerPoint Presentation</vt:lpstr>
      <vt:lpstr>Projected Coordinate Systems (PCS)</vt:lpstr>
      <vt:lpstr>Types of Spatial Data</vt:lpstr>
      <vt:lpstr>Vector Data</vt:lpstr>
      <vt:lpstr>Points, Lines, Polygons</vt:lpstr>
      <vt:lpstr>Vector Data with Attributes</vt:lpstr>
      <vt:lpstr>Raster Data - regular grids</vt:lpstr>
      <vt:lpstr>Categorical Raster Data</vt:lpstr>
      <vt:lpstr>Images are Raster Data</vt:lpstr>
      <vt:lpstr>PowerPoint Presentation</vt:lpstr>
      <vt:lpstr>Vector vs Raster</vt:lpstr>
      <vt:lpstr>Some Common File Formats</vt:lpstr>
      <vt:lpstr>Georeferencing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Intro to  Geospatial Data</dc:title>
  <cp:lastModifiedBy>Nick Hagerty</cp:lastModifiedBy>
  <cp:revision>9</cp:revision>
  <dcterms:modified xsi:type="dcterms:W3CDTF">2023-11-16T01:11:32Z</dcterms:modified>
</cp:coreProperties>
</file>